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5" d="100"/>
          <a:sy n="65" d="100"/>
        </p:scale>
        <p:origin x="-146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006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006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006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3062" y="302762"/>
            <a:ext cx="626427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006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6039" y="2140515"/>
            <a:ext cx="5307965" cy="4594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685800"/>
            <a:ext cx="7998466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74214" marR="5080" indent="-1962150" algn="ctr">
              <a:lnSpc>
                <a:spcPct val="100000"/>
              </a:lnSpc>
              <a:spcBef>
                <a:spcPts val="105"/>
              </a:spcBef>
            </a:pP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Knowledge Institute of</a:t>
            </a:r>
            <a:r>
              <a:rPr sz="3200" spc="-145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Times New Roman"/>
                <a:cs typeface="Times New Roman"/>
              </a:rPr>
              <a:t>Technology </a:t>
            </a:r>
            <a:r>
              <a:rPr lang="en-US" sz="3200" spc="-3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 Salem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9344" y="2816428"/>
            <a:ext cx="7955915" cy="42415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7520" marR="364490" algn="ctr">
              <a:lnSpc>
                <a:spcPct val="100000"/>
              </a:lnSpc>
              <a:spcBef>
                <a:spcPts val="95"/>
              </a:spcBef>
            </a:pPr>
            <a:r>
              <a:rPr lang="en-US" sz="2800" b="1" spc="-70" dirty="0" smtClean="0">
                <a:latin typeface="Times New Roman"/>
                <a:cs typeface="Times New Roman"/>
              </a:rPr>
              <a:t>CE6701 –</a:t>
            </a:r>
            <a:r>
              <a:rPr lang="en-IN" sz="2800" b="1" spc="-70" dirty="0" smtClean="0">
                <a:latin typeface="Times New Roman"/>
                <a:cs typeface="Times New Roman"/>
              </a:rPr>
              <a:t>Structural Dynamics and Earthquake Engineering</a:t>
            </a:r>
            <a:endParaRPr lang="en-US" sz="2800" b="1" spc="-70" dirty="0" smtClean="0">
              <a:latin typeface="Times New Roman"/>
              <a:cs typeface="Times New Roman"/>
            </a:endParaRPr>
          </a:p>
          <a:p>
            <a:pPr marL="477520" marR="364490" algn="ctr">
              <a:lnSpc>
                <a:spcPct val="100000"/>
              </a:lnSpc>
              <a:spcBef>
                <a:spcPts val="95"/>
              </a:spcBef>
            </a:pPr>
            <a:endParaRPr lang="en-US" sz="2800" b="1" spc="-70" dirty="0">
              <a:latin typeface="Times New Roman"/>
              <a:cs typeface="Times New Roman"/>
            </a:endParaRPr>
          </a:p>
          <a:p>
            <a:pPr marL="477520" marR="364490" algn="ctr">
              <a:lnSpc>
                <a:spcPct val="100000"/>
              </a:lnSpc>
              <a:spcBef>
                <a:spcPts val="95"/>
              </a:spcBef>
            </a:pPr>
            <a:r>
              <a:rPr sz="2800" b="1" spc="-70" dirty="0" smtClean="0">
                <a:latin typeface="Times New Roman"/>
                <a:cs typeface="Times New Roman"/>
              </a:rPr>
              <a:t>Introduction </a:t>
            </a:r>
            <a:r>
              <a:rPr sz="2800" b="1" spc="55" dirty="0">
                <a:latin typeface="Times New Roman"/>
                <a:cs typeface="Times New Roman"/>
              </a:rPr>
              <a:t>to </a:t>
            </a:r>
            <a:r>
              <a:rPr sz="2800" b="1" spc="-105" dirty="0">
                <a:latin typeface="Times New Roman"/>
                <a:cs typeface="Times New Roman"/>
              </a:rPr>
              <a:t>Structural </a:t>
            </a:r>
            <a:r>
              <a:rPr sz="2800" b="1" spc="-85" dirty="0">
                <a:latin typeface="Times New Roman"/>
                <a:cs typeface="Times New Roman"/>
              </a:rPr>
              <a:t>Dynamics </a:t>
            </a:r>
            <a:r>
              <a:rPr sz="2800" b="1" spc="-45" dirty="0">
                <a:latin typeface="Times New Roman"/>
                <a:cs typeface="Times New Roman"/>
              </a:rPr>
              <a:t>and  </a:t>
            </a:r>
            <a:r>
              <a:rPr sz="2800" b="1" spc="-110" dirty="0">
                <a:latin typeface="Times New Roman"/>
                <a:cs typeface="Times New Roman"/>
              </a:rPr>
              <a:t>Earthquake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b="1" spc="-90" dirty="0">
                <a:latin typeface="Times New Roman"/>
                <a:cs typeface="Times New Roman"/>
              </a:rPr>
              <a:t>Engineering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30"/>
              </a:spcBef>
              <a:tabLst>
                <a:tab pos="3977640" algn="l"/>
                <a:tab pos="4531995" algn="l"/>
              </a:tabLst>
            </a:pPr>
            <a:r>
              <a:rPr sz="2400" spc="-170" dirty="0">
                <a:solidFill>
                  <a:srgbClr val="00006D"/>
                </a:solidFill>
                <a:latin typeface="Times New Roman"/>
                <a:cs typeface="Times New Roman"/>
              </a:rPr>
              <a:t>	</a:t>
            </a:r>
            <a:r>
              <a:rPr sz="2400" spc="-310" dirty="0">
                <a:solidFill>
                  <a:srgbClr val="00006D"/>
                </a:solidFill>
                <a:latin typeface="Times New Roman"/>
                <a:cs typeface="Times New Roman"/>
              </a:rPr>
              <a:t>	</a:t>
            </a:r>
            <a:r>
              <a:rPr sz="2400" b="1" spc="-100" dirty="0">
                <a:solidFill>
                  <a:srgbClr val="00006D"/>
                </a:solidFill>
                <a:latin typeface="Times New Roman"/>
                <a:cs typeface="Times New Roman"/>
              </a:rPr>
              <a:t>Prof. </a:t>
            </a:r>
            <a:r>
              <a:rPr lang="en-US" sz="2400" b="1" spc="-100" dirty="0" err="1" smtClean="0">
                <a:solidFill>
                  <a:srgbClr val="00006D"/>
                </a:solidFill>
                <a:latin typeface="Times New Roman"/>
                <a:cs typeface="Times New Roman"/>
              </a:rPr>
              <a:t>Pradeep</a:t>
            </a:r>
            <a:r>
              <a:rPr lang="en-US" sz="2400" b="1" spc="-100" dirty="0" smtClean="0">
                <a:solidFill>
                  <a:srgbClr val="00006D"/>
                </a:solidFill>
                <a:latin typeface="Times New Roman"/>
                <a:cs typeface="Times New Roman"/>
              </a:rPr>
              <a:t> Kum</a:t>
            </a:r>
            <a:r>
              <a:rPr lang="en-US" sz="2400" b="1" spc="-100" dirty="0" smtClean="0">
                <a:solidFill>
                  <a:srgbClr val="00006D"/>
                </a:solidFill>
                <a:latin typeface="Times New Roman"/>
                <a:cs typeface="Times New Roman"/>
              </a:rPr>
              <a:t>ar S</a:t>
            </a:r>
          </a:p>
          <a:p>
            <a:pPr marL="12700">
              <a:lnSpc>
                <a:spcPct val="100000"/>
              </a:lnSpc>
              <a:spcBef>
                <a:spcPts val="1830"/>
              </a:spcBef>
              <a:tabLst>
                <a:tab pos="3977640" algn="l"/>
                <a:tab pos="4531995" algn="l"/>
              </a:tabLst>
            </a:pPr>
            <a:r>
              <a:rPr lang="en-US" sz="2400" dirty="0" smtClean="0">
                <a:latin typeface="Times New Roman"/>
                <a:cs typeface="Times New Roman"/>
              </a:rPr>
              <a:t>                                                                          </a:t>
            </a:r>
            <a:r>
              <a:rPr lang="en-US" sz="2400" b="1" spc="-100" dirty="0">
                <a:solidFill>
                  <a:srgbClr val="00006D"/>
                </a:solidFill>
                <a:latin typeface="Times New Roman"/>
                <a:cs typeface="Times New Roman"/>
              </a:rPr>
              <a:t>CIVIL / KIOT</a:t>
            </a:r>
            <a:endParaRPr sz="2400" b="1" spc="-100" dirty="0">
              <a:solidFill>
                <a:srgbClr val="00006D"/>
              </a:solidFill>
              <a:latin typeface="Times New Roman"/>
              <a:cs typeface="Times New Roman"/>
            </a:endParaRPr>
          </a:p>
          <a:p>
            <a:pPr marL="206375">
              <a:lnSpc>
                <a:spcPct val="100000"/>
              </a:lnSpc>
              <a:spcBef>
                <a:spcPts val="470"/>
              </a:spcBef>
              <a:tabLst>
                <a:tab pos="5422900" algn="l"/>
              </a:tabLst>
            </a:pPr>
            <a:r>
              <a:rPr sz="1800" spc="-30" dirty="0">
                <a:solidFill>
                  <a:srgbClr val="00006D"/>
                </a:solidFill>
                <a:latin typeface="Times New Roman"/>
                <a:cs typeface="Times New Roman"/>
              </a:rPr>
              <a:t>	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6466" y="6431688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8580" y="1534180"/>
            <a:ext cx="4937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Department of Civil Engineering</a:t>
            </a:r>
            <a:endParaRPr lang="en-I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8150" y="2763834"/>
            <a:ext cx="8382000" cy="646430"/>
          </a:xfrm>
          <a:prstGeom prst="rect">
            <a:avLst/>
          </a:prstGeom>
          <a:solidFill>
            <a:srgbClr val="CC9800"/>
          </a:solidFill>
          <a:ln w="50800">
            <a:solidFill>
              <a:srgbClr val="00000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706120">
              <a:lnSpc>
                <a:spcPct val="100000"/>
              </a:lnSpc>
              <a:spcBef>
                <a:spcPts val="100"/>
              </a:spcBef>
            </a:pPr>
            <a:r>
              <a:rPr spc="-235" dirty="0">
                <a:solidFill>
                  <a:srgbClr val="000000"/>
                </a:solidFill>
              </a:rPr>
              <a:t>Why </a:t>
            </a:r>
            <a:r>
              <a:rPr spc="-200" dirty="0">
                <a:solidFill>
                  <a:srgbClr val="000000"/>
                </a:solidFill>
              </a:rPr>
              <a:t>to </a:t>
            </a:r>
            <a:r>
              <a:rPr spc="-195" dirty="0">
                <a:solidFill>
                  <a:srgbClr val="000000"/>
                </a:solidFill>
              </a:rPr>
              <a:t>carry </a:t>
            </a:r>
            <a:r>
              <a:rPr spc="-210" dirty="0">
                <a:solidFill>
                  <a:srgbClr val="000000"/>
                </a:solidFill>
              </a:rPr>
              <a:t>out </a:t>
            </a:r>
            <a:r>
              <a:rPr spc="-215" dirty="0">
                <a:solidFill>
                  <a:srgbClr val="000000"/>
                </a:solidFill>
              </a:rPr>
              <a:t>dynamic </a:t>
            </a:r>
            <a:r>
              <a:rPr spc="-265" dirty="0">
                <a:solidFill>
                  <a:srgbClr val="000000"/>
                </a:solidFill>
              </a:rPr>
              <a:t>analysis</a:t>
            </a:r>
            <a:r>
              <a:rPr spc="390" dirty="0">
                <a:solidFill>
                  <a:srgbClr val="000000"/>
                </a:solidFill>
              </a:rPr>
              <a:t> </a:t>
            </a:r>
            <a:r>
              <a:rPr spc="-700" dirty="0">
                <a:solidFill>
                  <a:srgbClr val="00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49095" y="6480193"/>
            <a:ext cx="690435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0"/>
              </a:lnSpc>
              <a:tabLst>
                <a:tab pos="6796405" algn="l"/>
              </a:tabLst>
            </a:pPr>
            <a:r>
              <a:rPr sz="2000" b="1" spc="5" dirty="0">
                <a:solidFill>
                  <a:srgbClr val="00006D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00006D"/>
                </a:solidFill>
                <a:latin typeface="Arial"/>
                <a:cs typeface="Arial"/>
              </a:rPr>
              <a:t>E</a:t>
            </a:r>
            <a:r>
              <a:rPr sz="2000" b="1" spc="5" dirty="0">
                <a:solidFill>
                  <a:srgbClr val="00006D"/>
                </a:solidFill>
                <a:latin typeface="Arial"/>
                <a:cs typeface="Arial"/>
              </a:rPr>
              <a:t>-</a:t>
            </a: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412:</a:t>
            </a:r>
            <a:r>
              <a:rPr sz="2000" b="1" spc="-25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MOD</a:t>
            </a:r>
            <a:r>
              <a:rPr sz="2000" b="1" spc="5" dirty="0">
                <a:solidFill>
                  <a:srgbClr val="00006D"/>
                </a:solidFill>
                <a:latin typeface="Arial"/>
                <a:cs typeface="Arial"/>
              </a:rPr>
              <a:t>U</a:t>
            </a: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LE</a:t>
            </a:r>
            <a:r>
              <a:rPr sz="2000" b="1" spc="-35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1</a:t>
            </a:r>
            <a:r>
              <a:rPr sz="2000" b="1" spc="-165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(</a:t>
            </a:r>
            <a:r>
              <a:rPr sz="1900" b="1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F</a:t>
            </a:r>
            <a:r>
              <a:rPr sz="1900" b="1" dirty="0">
                <a:solidFill>
                  <a:srgbClr val="00006D"/>
                </a:solidFill>
                <a:latin typeface="Arial"/>
                <a:cs typeface="Arial"/>
              </a:rPr>
              <a:t>a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ll 2015)</a:t>
            </a:r>
            <a:r>
              <a:rPr sz="1900" b="1" dirty="0">
                <a:solidFill>
                  <a:srgbClr val="00006D"/>
                </a:solidFill>
                <a:latin typeface="Arial"/>
                <a:cs typeface="Arial"/>
              </a:rPr>
              <a:t>	</a:t>
            </a:r>
            <a:r>
              <a:rPr sz="2700" spc="-240" baseline="-16975" dirty="0">
                <a:latin typeface="Arial"/>
                <a:cs typeface="Arial"/>
              </a:rPr>
              <a:t>3</a:t>
            </a:r>
            <a:endParaRPr sz="2700" baseline="-16975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1721" y="254248"/>
            <a:ext cx="6200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/>
              <a:t>Importance </a:t>
            </a:r>
            <a:r>
              <a:rPr spc="-220" dirty="0"/>
              <a:t>of </a:t>
            </a:r>
            <a:r>
              <a:rPr spc="-215" dirty="0"/>
              <a:t>dynamic</a:t>
            </a:r>
            <a:r>
              <a:rPr spc="5" dirty="0"/>
              <a:t> </a:t>
            </a:r>
            <a:r>
              <a:rPr spc="-270" dirty="0"/>
              <a:t>analysis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49220" y="1041401"/>
            <a:ext cx="8915400" cy="5718175"/>
            <a:chOff x="149220" y="1041401"/>
            <a:chExt cx="8915400" cy="5718175"/>
          </a:xfrm>
        </p:grpSpPr>
        <p:sp>
          <p:nvSpPr>
            <p:cNvPr id="10" name="object 10"/>
            <p:cNvSpPr/>
            <p:nvPr/>
          </p:nvSpPr>
          <p:spPr>
            <a:xfrm>
              <a:off x="149220" y="1041401"/>
              <a:ext cx="8915400" cy="5718175"/>
            </a:xfrm>
            <a:custGeom>
              <a:avLst/>
              <a:gdLst/>
              <a:ahLst/>
              <a:cxnLst/>
              <a:rect l="l" t="t" r="r" b="b"/>
              <a:pathLst>
                <a:path w="8915400" h="5718175">
                  <a:moveTo>
                    <a:pt x="8915399" y="0"/>
                  </a:moveTo>
                  <a:lnTo>
                    <a:pt x="0" y="0"/>
                  </a:lnTo>
                  <a:lnTo>
                    <a:pt x="0" y="5718169"/>
                  </a:lnTo>
                  <a:lnTo>
                    <a:pt x="8915399" y="5718169"/>
                  </a:lnTo>
                  <a:lnTo>
                    <a:pt x="89153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0664" y="1207526"/>
              <a:ext cx="202691" cy="2133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0664" y="3115574"/>
              <a:ext cx="202691" cy="2133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0664" y="5901437"/>
              <a:ext cx="202691" cy="2133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28092" y="1026028"/>
            <a:ext cx="8718550" cy="559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5760">
              <a:lnSpc>
                <a:spcPct val="120000"/>
              </a:lnSpc>
              <a:spcBef>
                <a:spcPts val="100"/>
              </a:spcBef>
              <a:tabLst>
                <a:tab pos="977265" algn="l"/>
              </a:tabLst>
            </a:pPr>
            <a:r>
              <a:rPr sz="2400" dirty="0">
                <a:latin typeface="Times New Roman"/>
                <a:cs typeface="Times New Roman"/>
              </a:rPr>
              <a:t>Concepts discussed in courses related to structural </a:t>
            </a:r>
            <a:r>
              <a:rPr sz="2400" spc="-5" dirty="0">
                <a:latin typeface="Times New Roman"/>
                <a:cs typeface="Times New Roman"/>
              </a:rPr>
              <a:t>engineering </a:t>
            </a:r>
            <a:r>
              <a:rPr sz="2400" dirty="0">
                <a:latin typeface="Times New Roman"/>
                <a:cs typeface="Times New Roman"/>
              </a:rPr>
              <a:t>that  you have studied till now is based on the basic </a:t>
            </a:r>
            <a:r>
              <a:rPr sz="2400" spc="-5" dirty="0">
                <a:latin typeface="Times New Roman"/>
                <a:cs typeface="Times New Roman"/>
              </a:rPr>
              <a:t>assumption </a:t>
            </a:r>
            <a:r>
              <a:rPr sz="2400" dirty="0">
                <a:latin typeface="Times New Roman"/>
                <a:cs typeface="Times New Roman"/>
              </a:rPr>
              <a:t>that the  either the load </a:t>
            </a:r>
            <a:r>
              <a:rPr sz="2400" spc="-5" dirty="0">
                <a:latin typeface="Times New Roman"/>
                <a:cs typeface="Times New Roman"/>
              </a:rPr>
              <a:t>(mainly </a:t>
            </a:r>
            <a:r>
              <a:rPr sz="2400" dirty="0">
                <a:latin typeface="Times New Roman"/>
                <a:cs typeface="Times New Roman"/>
              </a:rPr>
              <a:t>gravity) is either already present or applied</a:t>
            </a:r>
            <a:r>
              <a:rPr sz="2400" spc="-2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very  slowly	on 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structures.</a:t>
            </a:r>
            <a:endParaRPr sz="2400">
              <a:latin typeface="Times New Roman"/>
              <a:cs typeface="Times New Roman"/>
            </a:endParaRPr>
          </a:p>
          <a:p>
            <a:pPr marL="12700" marR="90805" indent="359410">
              <a:lnSpc>
                <a:spcPct val="120000"/>
              </a:lnSpc>
              <a:spcBef>
                <a:spcPts val="1200"/>
              </a:spcBef>
              <a:tabLst>
                <a:tab pos="1577340" algn="l"/>
              </a:tabLst>
            </a:pPr>
            <a:r>
              <a:rPr sz="2400" dirty="0">
                <a:latin typeface="Times New Roman"/>
                <a:cs typeface="Times New Roman"/>
              </a:rPr>
              <a:t>This </a:t>
            </a:r>
            <a:r>
              <a:rPr sz="2400" spc="-5" dirty="0">
                <a:latin typeface="Times New Roman"/>
                <a:cs typeface="Times New Roman"/>
              </a:rPr>
              <a:t>assumption </a:t>
            </a:r>
            <a:r>
              <a:rPr sz="2400" dirty="0">
                <a:latin typeface="Times New Roman"/>
                <a:cs typeface="Times New Roman"/>
              </a:rPr>
              <a:t>work well </a:t>
            </a:r>
            <a:r>
              <a:rPr sz="2400" spc="-5" dirty="0">
                <a:latin typeface="Times New Roman"/>
                <a:cs typeface="Times New Roman"/>
              </a:rPr>
              <a:t>most </a:t>
            </a:r>
            <a:r>
              <a:rPr sz="2400" dirty="0">
                <a:latin typeface="Times New Roman"/>
                <a:cs typeface="Times New Roman"/>
              </a:rPr>
              <a:t>of the </a:t>
            </a:r>
            <a:r>
              <a:rPr sz="2400" spc="-5" dirty="0">
                <a:latin typeface="Times New Roman"/>
                <a:cs typeface="Times New Roman"/>
              </a:rPr>
              <a:t>time </a:t>
            </a:r>
            <a:r>
              <a:rPr sz="2400" dirty="0">
                <a:latin typeface="Times New Roman"/>
                <a:cs typeface="Times New Roman"/>
              </a:rPr>
              <a:t>as long no </a:t>
            </a:r>
            <a:r>
              <a:rPr sz="2400" spc="-5" dirty="0">
                <a:latin typeface="Times New Roman"/>
                <a:cs typeface="Times New Roman"/>
              </a:rPr>
              <a:t>acceleration  </a:t>
            </a:r>
            <a:r>
              <a:rPr sz="2400" dirty="0">
                <a:latin typeface="Times New Roman"/>
                <a:cs typeface="Times New Roman"/>
              </a:rPr>
              <a:t>is produced	due to applied forces. </a:t>
            </a:r>
            <a:r>
              <a:rPr sz="2400" spc="-15" dirty="0">
                <a:latin typeface="Times New Roman"/>
                <a:cs typeface="Times New Roman"/>
              </a:rPr>
              <a:t>However, </a:t>
            </a:r>
            <a:r>
              <a:rPr sz="2400" dirty="0">
                <a:latin typeface="Times New Roman"/>
                <a:cs typeface="Times New Roman"/>
              </a:rPr>
              <a:t>in case of structures/  </a:t>
            </a:r>
            <a:r>
              <a:rPr sz="2400" spc="-5" dirty="0">
                <a:latin typeface="Times New Roman"/>
                <a:cs typeface="Times New Roman"/>
              </a:rPr>
              <a:t>systems </a:t>
            </a:r>
            <a:r>
              <a:rPr sz="2400" dirty="0">
                <a:latin typeface="Times New Roman"/>
                <a:cs typeface="Times New Roman"/>
              </a:rPr>
              <a:t>subjected to </a:t>
            </a:r>
            <a:r>
              <a:rPr sz="2400" spc="-5" dirty="0">
                <a:latin typeface="Times New Roman"/>
                <a:cs typeface="Times New Roman"/>
              </a:rPr>
              <a:t>dynamics </a:t>
            </a:r>
            <a:r>
              <a:rPr sz="2400" dirty="0">
                <a:latin typeface="Times New Roman"/>
                <a:cs typeface="Times New Roman"/>
              </a:rPr>
              <a:t>loads due to rotating </a:t>
            </a:r>
            <a:r>
              <a:rPr sz="2400" spc="-5" dirty="0">
                <a:latin typeface="Times New Roman"/>
                <a:cs typeface="Times New Roman"/>
              </a:rPr>
              <a:t>machines, winds,  </a:t>
            </a:r>
            <a:r>
              <a:rPr sz="2400" dirty="0">
                <a:latin typeface="Times New Roman"/>
                <a:cs typeface="Times New Roman"/>
              </a:rPr>
              <a:t>suddenly applied gravity load, blasts, earthquakes, using the afore  </a:t>
            </a:r>
            <a:r>
              <a:rPr sz="2400" spc="-5" dirty="0">
                <a:latin typeface="Times New Roman"/>
                <a:cs typeface="Times New Roman"/>
              </a:rPr>
              <a:t>mentioned assumption </a:t>
            </a:r>
            <a:r>
              <a:rPr sz="2400" dirty="0">
                <a:latin typeface="Times New Roman"/>
                <a:cs typeface="Times New Roman"/>
              </a:rPr>
              <a:t>provide </a:t>
            </a:r>
            <a:r>
              <a:rPr sz="2400" spc="-5" dirty="0">
                <a:latin typeface="Times New Roman"/>
                <a:cs typeface="Times New Roman"/>
              </a:rPr>
              <a:t>misleading </a:t>
            </a:r>
            <a:r>
              <a:rPr sz="2400" dirty="0">
                <a:latin typeface="Times New Roman"/>
                <a:cs typeface="Times New Roman"/>
              </a:rPr>
              <a:t>results and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result in  structures/ </a:t>
            </a:r>
            <a:r>
              <a:rPr sz="2400" spc="-5" dirty="0">
                <a:latin typeface="Times New Roman"/>
                <a:cs typeface="Times New Roman"/>
              </a:rPr>
              <a:t>systems </a:t>
            </a:r>
            <a:r>
              <a:rPr sz="2400" dirty="0">
                <a:latin typeface="Times New Roman"/>
                <a:cs typeface="Times New Roman"/>
              </a:rPr>
              <a:t>with poor </a:t>
            </a:r>
            <a:r>
              <a:rPr sz="2400" spc="-5" dirty="0">
                <a:latin typeface="Times New Roman"/>
                <a:cs typeface="Times New Roman"/>
              </a:rPr>
              <a:t>performance </a:t>
            </a:r>
            <a:r>
              <a:rPr sz="2400" dirty="0">
                <a:latin typeface="Times New Roman"/>
                <a:cs typeface="Times New Roman"/>
              </a:rPr>
              <a:t>that can </a:t>
            </a:r>
            <a:r>
              <a:rPr sz="2400" spc="-5" dirty="0">
                <a:latin typeface="Times New Roman"/>
                <a:cs typeface="Times New Roman"/>
              </a:rPr>
              <a:t>sometime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fail.</a:t>
            </a:r>
            <a:endParaRPr sz="2400">
              <a:latin typeface="Times New Roman"/>
              <a:cs typeface="Times New Roman"/>
            </a:endParaRPr>
          </a:p>
          <a:p>
            <a:pPr marL="12700" marR="19050" indent="213360">
              <a:lnSpc>
                <a:spcPct val="120100"/>
              </a:lnSpc>
              <a:spcBef>
                <a:spcPts val="1195"/>
              </a:spcBef>
            </a:pPr>
            <a:r>
              <a:rPr sz="2400" dirty="0">
                <a:latin typeface="Times New Roman"/>
                <a:cs typeface="Times New Roman"/>
              </a:rPr>
              <a:t>This course is designed to provide you </a:t>
            </a:r>
            <a:r>
              <a:rPr sz="2400" spc="-5" dirty="0">
                <a:latin typeface="Times New Roman"/>
                <a:cs typeface="Times New Roman"/>
              </a:rPr>
              <a:t>fundamental </a:t>
            </a:r>
            <a:r>
              <a:rPr sz="2400" dirty="0">
                <a:latin typeface="Times New Roman"/>
                <a:cs typeface="Times New Roman"/>
              </a:rPr>
              <a:t>knowledge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about  how the </a:t>
            </a:r>
            <a:r>
              <a:rPr sz="2400" spc="-5" dirty="0">
                <a:latin typeface="Times New Roman"/>
                <a:cs typeface="Times New Roman"/>
              </a:rPr>
              <a:t>dynamic forces </a:t>
            </a:r>
            <a:r>
              <a:rPr sz="2400" dirty="0">
                <a:latin typeface="Times New Roman"/>
                <a:cs typeface="Times New Roman"/>
              </a:rPr>
              <a:t>influences the </a:t>
            </a:r>
            <a:r>
              <a:rPr sz="2400" spc="-5" dirty="0">
                <a:latin typeface="Times New Roman"/>
                <a:cs typeface="Times New Roman"/>
              </a:rPr>
              <a:t>structural/systems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response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1721" y="195523"/>
            <a:ext cx="60331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0" dirty="0"/>
              <a:t>Sources </a:t>
            </a:r>
            <a:r>
              <a:rPr spc="-220" dirty="0"/>
              <a:t>of </a:t>
            </a:r>
            <a:r>
              <a:rPr spc="-155" dirty="0"/>
              <a:t>Dynamic</a:t>
            </a:r>
            <a:r>
              <a:rPr spc="200" dirty="0"/>
              <a:t> </a:t>
            </a:r>
            <a:r>
              <a:rPr spc="-135" dirty="0"/>
              <a:t>Excitation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745220" y="753480"/>
            <a:ext cx="2974975" cy="2007870"/>
            <a:chOff x="5745220" y="753480"/>
            <a:chExt cx="2974975" cy="2007870"/>
          </a:xfrm>
        </p:grpSpPr>
        <p:sp>
          <p:nvSpPr>
            <p:cNvPr id="4" name="object 4"/>
            <p:cNvSpPr/>
            <p:nvPr/>
          </p:nvSpPr>
          <p:spPr>
            <a:xfrm>
              <a:off x="7601833" y="1697614"/>
              <a:ext cx="119380" cy="742950"/>
            </a:xfrm>
            <a:custGeom>
              <a:avLst/>
              <a:gdLst/>
              <a:ahLst/>
              <a:cxnLst/>
              <a:rect l="l" t="t" r="r" b="b"/>
              <a:pathLst>
                <a:path w="119379" h="742950">
                  <a:moveTo>
                    <a:pt x="59710" y="285628"/>
                  </a:moveTo>
                  <a:lnTo>
                    <a:pt x="0" y="114299"/>
                  </a:lnTo>
                  <a:lnTo>
                    <a:pt x="59710" y="228599"/>
                  </a:lnTo>
                  <a:lnTo>
                    <a:pt x="0" y="57149"/>
                  </a:lnTo>
                  <a:lnTo>
                    <a:pt x="119268" y="228599"/>
                  </a:lnTo>
                  <a:lnTo>
                    <a:pt x="59710" y="0"/>
                  </a:lnTo>
                  <a:lnTo>
                    <a:pt x="119268" y="114299"/>
                  </a:lnTo>
                </a:path>
                <a:path w="119379" h="742950">
                  <a:moveTo>
                    <a:pt x="59710" y="457078"/>
                  </a:moveTo>
                  <a:lnTo>
                    <a:pt x="0" y="628528"/>
                  </a:lnTo>
                  <a:lnTo>
                    <a:pt x="59710" y="514228"/>
                  </a:lnTo>
                  <a:lnTo>
                    <a:pt x="0" y="685525"/>
                  </a:lnTo>
                  <a:lnTo>
                    <a:pt x="119268" y="514228"/>
                  </a:lnTo>
                  <a:lnTo>
                    <a:pt x="59710" y="742675"/>
                  </a:lnTo>
                  <a:lnTo>
                    <a:pt x="119268" y="628528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23159" y="1926214"/>
              <a:ext cx="298450" cy="285750"/>
            </a:xfrm>
            <a:custGeom>
              <a:avLst/>
              <a:gdLst/>
              <a:ahLst/>
              <a:cxnLst/>
              <a:rect l="l" t="t" r="r" b="b"/>
              <a:pathLst>
                <a:path w="298450" h="285750">
                  <a:moveTo>
                    <a:pt x="148955" y="0"/>
                  </a:moveTo>
                  <a:lnTo>
                    <a:pt x="101862" y="7274"/>
                  </a:lnTo>
                  <a:lnTo>
                    <a:pt x="60971" y="27534"/>
                  </a:lnTo>
                  <a:lnTo>
                    <a:pt x="28731" y="58430"/>
                  </a:lnTo>
                  <a:lnTo>
                    <a:pt x="7590" y="97614"/>
                  </a:lnTo>
                  <a:lnTo>
                    <a:pt x="0" y="142737"/>
                  </a:lnTo>
                  <a:lnTo>
                    <a:pt x="7590" y="187889"/>
                  </a:lnTo>
                  <a:lnTo>
                    <a:pt x="28731" y="227112"/>
                  </a:lnTo>
                  <a:lnTo>
                    <a:pt x="60971" y="258048"/>
                  </a:lnTo>
                  <a:lnTo>
                    <a:pt x="101862" y="278340"/>
                  </a:lnTo>
                  <a:lnTo>
                    <a:pt x="148955" y="285628"/>
                  </a:lnTo>
                  <a:lnTo>
                    <a:pt x="196051" y="278340"/>
                  </a:lnTo>
                  <a:lnTo>
                    <a:pt x="236950" y="258048"/>
                  </a:lnTo>
                  <a:lnTo>
                    <a:pt x="269200" y="227112"/>
                  </a:lnTo>
                  <a:lnTo>
                    <a:pt x="290347" y="187889"/>
                  </a:lnTo>
                  <a:lnTo>
                    <a:pt x="297941" y="142737"/>
                  </a:lnTo>
                  <a:lnTo>
                    <a:pt x="290347" y="97614"/>
                  </a:lnTo>
                  <a:lnTo>
                    <a:pt x="269200" y="58430"/>
                  </a:lnTo>
                  <a:lnTo>
                    <a:pt x="236950" y="27534"/>
                  </a:lnTo>
                  <a:lnTo>
                    <a:pt x="196051" y="7274"/>
                  </a:lnTo>
                  <a:lnTo>
                    <a:pt x="1489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23159" y="1926214"/>
              <a:ext cx="298450" cy="285750"/>
            </a:xfrm>
            <a:custGeom>
              <a:avLst/>
              <a:gdLst/>
              <a:ahLst/>
              <a:cxnLst/>
              <a:rect l="l" t="t" r="r" b="b"/>
              <a:pathLst>
                <a:path w="298450" h="285750">
                  <a:moveTo>
                    <a:pt x="0" y="142737"/>
                  </a:moveTo>
                  <a:lnTo>
                    <a:pt x="7590" y="97614"/>
                  </a:lnTo>
                  <a:lnTo>
                    <a:pt x="28731" y="58430"/>
                  </a:lnTo>
                  <a:lnTo>
                    <a:pt x="60971" y="27534"/>
                  </a:lnTo>
                  <a:lnTo>
                    <a:pt x="101862" y="7274"/>
                  </a:lnTo>
                  <a:lnTo>
                    <a:pt x="148955" y="0"/>
                  </a:lnTo>
                  <a:lnTo>
                    <a:pt x="196051" y="7274"/>
                  </a:lnTo>
                  <a:lnTo>
                    <a:pt x="236950" y="27534"/>
                  </a:lnTo>
                  <a:lnTo>
                    <a:pt x="269200" y="58430"/>
                  </a:lnTo>
                  <a:lnTo>
                    <a:pt x="290347" y="97614"/>
                  </a:lnTo>
                  <a:lnTo>
                    <a:pt x="297941" y="142737"/>
                  </a:lnTo>
                  <a:lnTo>
                    <a:pt x="290347" y="187889"/>
                  </a:lnTo>
                  <a:lnTo>
                    <a:pt x="269200" y="227112"/>
                  </a:lnTo>
                  <a:lnTo>
                    <a:pt x="236950" y="258048"/>
                  </a:lnTo>
                  <a:lnTo>
                    <a:pt x="196051" y="278340"/>
                  </a:lnTo>
                  <a:lnTo>
                    <a:pt x="148955" y="285628"/>
                  </a:lnTo>
                  <a:lnTo>
                    <a:pt x="101862" y="278340"/>
                  </a:lnTo>
                  <a:lnTo>
                    <a:pt x="60971" y="258048"/>
                  </a:lnTo>
                  <a:lnTo>
                    <a:pt x="28731" y="227112"/>
                  </a:lnTo>
                  <a:lnTo>
                    <a:pt x="7590" y="187889"/>
                  </a:lnTo>
                  <a:lnTo>
                    <a:pt x="0" y="142737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45220" y="2545064"/>
              <a:ext cx="108325" cy="190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07148" y="2545064"/>
              <a:ext cx="108447" cy="190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44021" y="2559352"/>
              <a:ext cx="1073150" cy="0"/>
            </a:xfrm>
            <a:custGeom>
              <a:avLst/>
              <a:gdLst/>
              <a:ahLst/>
              <a:cxnLst/>
              <a:rect l="l" t="t" r="r" b="b"/>
              <a:pathLst>
                <a:path w="1073150">
                  <a:moveTo>
                    <a:pt x="0" y="0"/>
                  </a:moveTo>
                  <a:lnTo>
                    <a:pt x="1072652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44021" y="2726039"/>
              <a:ext cx="1073150" cy="0"/>
            </a:xfrm>
            <a:custGeom>
              <a:avLst/>
              <a:gdLst/>
              <a:ahLst/>
              <a:cxnLst/>
              <a:rect l="l" t="t" r="r" b="b"/>
              <a:pathLst>
                <a:path w="1073150">
                  <a:moveTo>
                    <a:pt x="0" y="0"/>
                  </a:moveTo>
                  <a:lnTo>
                    <a:pt x="1072652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14303" y="2497451"/>
              <a:ext cx="1132205" cy="57150"/>
            </a:xfrm>
            <a:custGeom>
              <a:avLst/>
              <a:gdLst/>
              <a:ahLst/>
              <a:cxnLst/>
              <a:rect l="l" t="t" r="r" b="b"/>
              <a:pathLst>
                <a:path w="1132204" h="57150">
                  <a:moveTo>
                    <a:pt x="1132152" y="0"/>
                  </a:moveTo>
                  <a:lnTo>
                    <a:pt x="0" y="0"/>
                  </a:lnTo>
                  <a:lnTo>
                    <a:pt x="0" y="57138"/>
                  </a:lnTo>
                  <a:lnTo>
                    <a:pt x="1132152" y="57138"/>
                  </a:lnTo>
                  <a:lnTo>
                    <a:pt x="1132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14303" y="2497451"/>
              <a:ext cx="1132205" cy="57150"/>
            </a:xfrm>
            <a:custGeom>
              <a:avLst/>
              <a:gdLst/>
              <a:ahLst/>
              <a:cxnLst/>
              <a:rect l="l" t="t" r="r" b="b"/>
              <a:pathLst>
                <a:path w="1132204" h="57150">
                  <a:moveTo>
                    <a:pt x="0" y="57138"/>
                  </a:moveTo>
                  <a:lnTo>
                    <a:pt x="1132152" y="57138"/>
                  </a:lnTo>
                  <a:lnTo>
                    <a:pt x="1132152" y="0"/>
                  </a:lnTo>
                  <a:lnTo>
                    <a:pt x="0" y="0"/>
                  </a:lnTo>
                  <a:lnTo>
                    <a:pt x="0" y="57138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49867" y="1556247"/>
              <a:ext cx="737235" cy="941705"/>
            </a:xfrm>
            <a:custGeom>
              <a:avLst/>
              <a:gdLst/>
              <a:ahLst/>
              <a:cxnLst/>
              <a:rect l="l" t="t" r="r" b="b"/>
              <a:pathLst>
                <a:path w="737234" h="941705">
                  <a:moveTo>
                    <a:pt x="82052" y="941191"/>
                  </a:moveTo>
                  <a:lnTo>
                    <a:pt x="736853" y="61081"/>
                  </a:lnTo>
                </a:path>
                <a:path w="737234" h="941705">
                  <a:moveTo>
                    <a:pt x="0" y="880109"/>
                  </a:moveTo>
                  <a:lnTo>
                    <a:pt x="654832" y="0"/>
                  </a:lnTo>
                </a:path>
                <a:path w="737234" h="941705">
                  <a:moveTo>
                    <a:pt x="81930" y="770138"/>
                  </a:moveTo>
                  <a:lnTo>
                    <a:pt x="163951" y="831220"/>
                  </a:lnTo>
                </a:path>
                <a:path w="737234" h="941705">
                  <a:moveTo>
                    <a:pt x="163708" y="660166"/>
                  </a:moveTo>
                  <a:lnTo>
                    <a:pt x="245760" y="721126"/>
                  </a:lnTo>
                </a:path>
                <a:path w="737234" h="941705">
                  <a:moveTo>
                    <a:pt x="245638" y="550042"/>
                  </a:moveTo>
                  <a:lnTo>
                    <a:pt x="327659" y="611123"/>
                  </a:lnTo>
                </a:path>
                <a:path w="737234" h="941705">
                  <a:moveTo>
                    <a:pt x="409193" y="330067"/>
                  </a:moveTo>
                  <a:lnTo>
                    <a:pt x="491368" y="391180"/>
                  </a:lnTo>
                </a:path>
                <a:path w="737234" h="941705">
                  <a:moveTo>
                    <a:pt x="572902" y="110002"/>
                  </a:moveTo>
                  <a:lnTo>
                    <a:pt x="654954" y="171084"/>
                  </a:lnTo>
                </a:path>
                <a:path w="737234" h="941705">
                  <a:moveTo>
                    <a:pt x="654832" y="0"/>
                  </a:moveTo>
                  <a:lnTo>
                    <a:pt x="736853" y="61081"/>
                  </a:lnTo>
                </a:path>
                <a:path w="737234" h="941705">
                  <a:moveTo>
                    <a:pt x="0" y="880109"/>
                  </a:moveTo>
                  <a:lnTo>
                    <a:pt x="82052" y="941191"/>
                  </a:lnTo>
                </a:path>
                <a:path w="737234" h="941705">
                  <a:moveTo>
                    <a:pt x="491124" y="220096"/>
                  </a:moveTo>
                  <a:lnTo>
                    <a:pt x="573145" y="281056"/>
                  </a:lnTo>
                </a:path>
                <a:path w="737234" h="941705">
                  <a:moveTo>
                    <a:pt x="327416" y="440070"/>
                  </a:moveTo>
                  <a:lnTo>
                    <a:pt x="409468" y="501152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49867" y="1446276"/>
              <a:ext cx="737235" cy="990600"/>
            </a:xfrm>
            <a:custGeom>
              <a:avLst/>
              <a:gdLst/>
              <a:ahLst/>
              <a:cxnLst/>
              <a:rect l="l" t="t" r="r" b="b"/>
              <a:pathLst>
                <a:path w="737234" h="990600">
                  <a:moveTo>
                    <a:pt x="736610" y="0"/>
                  </a:moveTo>
                  <a:lnTo>
                    <a:pt x="654832" y="109971"/>
                  </a:lnTo>
                  <a:lnTo>
                    <a:pt x="654954" y="281056"/>
                  </a:lnTo>
                  <a:lnTo>
                    <a:pt x="491124" y="330067"/>
                  </a:lnTo>
                  <a:lnTo>
                    <a:pt x="491368" y="501152"/>
                  </a:lnTo>
                  <a:lnTo>
                    <a:pt x="327416" y="550042"/>
                  </a:lnTo>
                  <a:lnTo>
                    <a:pt x="327659" y="721095"/>
                  </a:lnTo>
                  <a:lnTo>
                    <a:pt x="163708" y="770138"/>
                  </a:lnTo>
                  <a:lnTo>
                    <a:pt x="163951" y="941191"/>
                  </a:lnTo>
                  <a:lnTo>
                    <a:pt x="0" y="990081"/>
                  </a:lnTo>
                  <a:lnTo>
                    <a:pt x="736853" y="171053"/>
                  </a:lnTo>
                  <a:lnTo>
                    <a:pt x="7366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49867" y="1446276"/>
              <a:ext cx="737235" cy="990600"/>
            </a:xfrm>
            <a:custGeom>
              <a:avLst/>
              <a:gdLst/>
              <a:ahLst/>
              <a:cxnLst/>
              <a:rect l="l" t="t" r="r" b="b"/>
              <a:pathLst>
                <a:path w="737234" h="990600">
                  <a:moveTo>
                    <a:pt x="736853" y="171053"/>
                  </a:moveTo>
                  <a:lnTo>
                    <a:pt x="736610" y="0"/>
                  </a:lnTo>
                  <a:lnTo>
                    <a:pt x="654832" y="109971"/>
                  </a:lnTo>
                  <a:lnTo>
                    <a:pt x="654954" y="281056"/>
                  </a:lnTo>
                  <a:lnTo>
                    <a:pt x="491124" y="330067"/>
                  </a:lnTo>
                  <a:lnTo>
                    <a:pt x="491368" y="501152"/>
                  </a:lnTo>
                  <a:lnTo>
                    <a:pt x="327416" y="550042"/>
                  </a:lnTo>
                  <a:lnTo>
                    <a:pt x="327659" y="721095"/>
                  </a:lnTo>
                  <a:lnTo>
                    <a:pt x="163708" y="770138"/>
                  </a:lnTo>
                  <a:lnTo>
                    <a:pt x="163951" y="941191"/>
                  </a:lnTo>
                  <a:lnTo>
                    <a:pt x="0" y="990081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33449" y="2326037"/>
              <a:ext cx="476884" cy="171450"/>
            </a:xfrm>
            <a:custGeom>
              <a:avLst/>
              <a:gdLst/>
              <a:ahLst/>
              <a:cxnLst/>
              <a:rect l="l" t="t" r="r" b="b"/>
              <a:pathLst>
                <a:path w="476885" h="171450">
                  <a:moveTo>
                    <a:pt x="476691" y="0"/>
                  </a:moveTo>
                  <a:lnTo>
                    <a:pt x="0" y="0"/>
                  </a:lnTo>
                  <a:lnTo>
                    <a:pt x="0" y="171402"/>
                  </a:lnTo>
                  <a:lnTo>
                    <a:pt x="476691" y="171402"/>
                  </a:lnTo>
                  <a:lnTo>
                    <a:pt x="4766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33449" y="2326037"/>
              <a:ext cx="476884" cy="171450"/>
            </a:xfrm>
            <a:custGeom>
              <a:avLst/>
              <a:gdLst/>
              <a:ahLst/>
              <a:cxnLst/>
              <a:rect l="l" t="t" r="r" b="b"/>
              <a:pathLst>
                <a:path w="476885" h="171450">
                  <a:moveTo>
                    <a:pt x="0" y="171402"/>
                  </a:moveTo>
                  <a:lnTo>
                    <a:pt x="476691" y="171402"/>
                  </a:lnTo>
                  <a:lnTo>
                    <a:pt x="476691" y="0"/>
                  </a:lnTo>
                  <a:lnTo>
                    <a:pt x="0" y="0"/>
                  </a:lnTo>
                  <a:lnTo>
                    <a:pt x="0" y="171402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065659" y="1469136"/>
              <a:ext cx="476884" cy="457200"/>
            </a:xfrm>
            <a:custGeom>
              <a:avLst/>
              <a:gdLst/>
              <a:ahLst/>
              <a:cxnLst/>
              <a:rect l="l" t="t" r="r" b="b"/>
              <a:pathLst>
                <a:path w="476884" h="457200">
                  <a:moveTo>
                    <a:pt x="0" y="0"/>
                  </a:moveTo>
                  <a:lnTo>
                    <a:pt x="34022" y="44815"/>
                  </a:lnTo>
                  <a:lnTo>
                    <a:pt x="68055" y="89131"/>
                  </a:lnTo>
                  <a:lnTo>
                    <a:pt x="102095" y="132445"/>
                  </a:lnTo>
                  <a:lnTo>
                    <a:pt x="136136" y="174254"/>
                  </a:lnTo>
                  <a:lnTo>
                    <a:pt x="170176" y="214057"/>
                  </a:lnTo>
                  <a:lnTo>
                    <a:pt x="204209" y="251349"/>
                  </a:lnTo>
                  <a:lnTo>
                    <a:pt x="238231" y="285628"/>
                  </a:lnTo>
                  <a:lnTo>
                    <a:pt x="277989" y="321427"/>
                  </a:lnTo>
                  <a:lnTo>
                    <a:pt x="317740" y="353276"/>
                  </a:lnTo>
                  <a:lnTo>
                    <a:pt x="357480" y="381971"/>
                  </a:lnTo>
                  <a:lnTo>
                    <a:pt x="397208" y="408306"/>
                  </a:lnTo>
                  <a:lnTo>
                    <a:pt x="436921" y="433077"/>
                  </a:lnTo>
                  <a:lnTo>
                    <a:pt x="476615" y="4570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65659" y="1469136"/>
              <a:ext cx="476884" cy="457200"/>
            </a:xfrm>
            <a:custGeom>
              <a:avLst/>
              <a:gdLst/>
              <a:ahLst/>
              <a:cxnLst/>
              <a:rect l="l" t="t" r="r" b="b"/>
              <a:pathLst>
                <a:path w="476884" h="457200">
                  <a:moveTo>
                    <a:pt x="0" y="0"/>
                  </a:moveTo>
                  <a:lnTo>
                    <a:pt x="34022" y="44815"/>
                  </a:lnTo>
                  <a:lnTo>
                    <a:pt x="68055" y="89131"/>
                  </a:lnTo>
                  <a:lnTo>
                    <a:pt x="102095" y="132445"/>
                  </a:lnTo>
                  <a:lnTo>
                    <a:pt x="136136" y="174254"/>
                  </a:lnTo>
                  <a:lnTo>
                    <a:pt x="170176" y="214057"/>
                  </a:lnTo>
                  <a:lnTo>
                    <a:pt x="204209" y="251349"/>
                  </a:lnTo>
                  <a:lnTo>
                    <a:pt x="238231" y="285628"/>
                  </a:lnTo>
                  <a:lnTo>
                    <a:pt x="277989" y="321427"/>
                  </a:lnTo>
                  <a:lnTo>
                    <a:pt x="317740" y="353276"/>
                  </a:lnTo>
                  <a:lnTo>
                    <a:pt x="357480" y="381971"/>
                  </a:lnTo>
                  <a:lnTo>
                    <a:pt x="397208" y="408306"/>
                  </a:lnTo>
                  <a:lnTo>
                    <a:pt x="436921" y="433077"/>
                  </a:lnTo>
                  <a:lnTo>
                    <a:pt x="476615" y="457078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95890" y="2246376"/>
              <a:ext cx="105410" cy="486409"/>
            </a:xfrm>
            <a:custGeom>
              <a:avLst/>
              <a:gdLst/>
              <a:ahLst/>
              <a:cxnLst/>
              <a:rect l="l" t="t" r="r" b="b"/>
              <a:pathLst>
                <a:path w="105409" h="486410">
                  <a:moveTo>
                    <a:pt x="104119" y="0"/>
                  </a:moveTo>
                  <a:lnTo>
                    <a:pt x="105002" y="17970"/>
                  </a:lnTo>
                  <a:lnTo>
                    <a:pt x="104324" y="39684"/>
                  </a:lnTo>
                  <a:lnTo>
                    <a:pt x="100527" y="68828"/>
                  </a:lnTo>
                  <a:lnTo>
                    <a:pt x="92049" y="109087"/>
                  </a:lnTo>
                  <a:lnTo>
                    <a:pt x="81954" y="146386"/>
                  </a:lnTo>
                  <a:lnTo>
                    <a:pt x="68148" y="192473"/>
                  </a:lnTo>
                  <a:lnTo>
                    <a:pt x="36823" y="293428"/>
                  </a:lnTo>
                  <a:lnTo>
                    <a:pt x="23017" y="339507"/>
                  </a:lnTo>
                  <a:lnTo>
                    <a:pt x="12923" y="376793"/>
                  </a:lnTo>
                  <a:lnTo>
                    <a:pt x="4462" y="417066"/>
                  </a:lnTo>
                  <a:lnTo>
                    <a:pt x="673" y="446211"/>
                  </a:lnTo>
                  <a:lnTo>
                    <a:pt x="0" y="467927"/>
                  </a:lnTo>
                  <a:lnTo>
                    <a:pt x="883" y="485912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95890" y="2246376"/>
              <a:ext cx="105410" cy="486409"/>
            </a:xfrm>
            <a:custGeom>
              <a:avLst/>
              <a:gdLst/>
              <a:ahLst/>
              <a:cxnLst/>
              <a:rect l="l" t="t" r="r" b="b"/>
              <a:pathLst>
                <a:path w="105409" h="486410">
                  <a:moveTo>
                    <a:pt x="104119" y="0"/>
                  </a:moveTo>
                  <a:lnTo>
                    <a:pt x="105002" y="17970"/>
                  </a:lnTo>
                  <a:lnTo>
                    <a:pt x="104324" y="39684"/>
                  </a:lnTo>
                  <a:lnTo>
                    <a:pt x="100527" y="68828"/>
                  </a:lnTo>
                  <a:lnTo>
                    <a:pt x="92049" y="109087"/>
                  </a:lnTo>
                  <a:lnTo>
                    <a:pt x="81954" y="146386"/>
                  </a:lnTo>
                  <a:lnTo>
                    <a:pt x="68148" y="192473"/>
                  </a:lnTo>
                  <a:lnTo>
                    <a:pt x="52486" y="242952"/>
                  </a:lnTo>
                  <a:lnTo>
                    <a:pt x="36823" y="293428"/>
                  </a:lnTo>
                  <a:lnTo>
                    <a:pt x="23017" y="339507"/>
                  </a:lnTo>
                  <a:lnTo>
                    <a:pt x="12923" y="376793"/>
                  </a:lnTo>
                  <a:lnTo>
                    <a:pt x="4462" y="417066"/>
                  </a:lnTo>
                  <a:lnTo>
                    <a:pt x="673" y="446211"/>
                  </a:lnTo>
                  <a:lnTo>
                    <a:pt x="0" y="467927"/>
                  </a:lnTo>
                  <a:lnTo>
                    <a:pt x="883" y="485912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91630" y="1751838"/>
              <a:ext cx="105410" cy="486409"/>
            </a:xfrm>
            <a:custGeom>
              <a:avLst/>
              <a:gdLst/>
              <a:ahLst/>
              <a:cxnLst/>
              <a:rect l="l" t="t" r="r" b="b"/>
              <a:pathLst>
                <a:path w="105409" h="486410">
                  <a:moveTo>
                    <a:pt x="104147" y="0"/>
                  </a:moveTo>
                  <a:lnTo>
                    <a:pt x="881" y="486034"/>
                  </a:lnTo>
                  <a:lnTo>
                    <a:pt x="0" y="468048"/>
                  </a:lnTo>
                  <a:lnTo>
                    <a:pt x="690" y="446318"/>
                  </a:lnTo>
                  <a:lnTo>
                    <a:pt x="13073" y="376793"/>
                  </a:lnTo>
                  <a:lnTo>
                    <a:pt x="25631" y="330914"/>
                  </a:lnTo>
                  <a:lnTo>
                    <a:pt x="43024" y="273615"/>
                  </a:lnTo>
                  <a:lnTo>
                    <a:pt x="62038" y="212498"/>
                  </a:lnTo>
                  <a:lnTo>
                    <a:pt x="79459" y="155162"/>
                  </a:lnTo>
                  <a:lnTo>
                    <a:pt x="92077" y="109209"/>
                  </a:lnTo>
                  <a:lnTo>
                    <a:pt x="100555" y="68948"/>
                  </a:lnTo>
                  <a:lnTo>
                    <a:pt x="104353" y="39791"/>
                  </a:lnTo>
                  <a:lnTo>
                    <a:pt x="105030" y="18041"/>
                  </a:lnTo>
                  <a:lnTo>
                    <a:pt x="1041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91630" y="1257422"/>
              <a:ext cx="204470" cy="981075"/>
            </a:xfrm>
            <a:custGeom>
              <a:avLst/>
              <a:gdLst/>
              <a:ahLst/>
              <a:cxnLst/>
              <a:rect l="l" t="t" r="r" b="b"/>
              <a:pathLst>
                <a:path w="204470" h="981075">
                  <a:moveTo>
                    <a:pt x="104147" y="494416"/>
                  </a:moveTo>
                  <a:lnTo>
                    <a:pt x="105030" y="512457"/>
                  </a:lnTo>
                  <a:lnTo>
                    <a:pt x="104353" y="534207"/>
                  </a:lnTo>
                  <a:lnTo>
                    <a:pt x="100555" y="563364"/>
                  </a:lnTo>
                  <a:lnTo>
                    <a:pt x="92077" y="603625"/>
                  </a:lnTo>
                  <a:lnTo>
                    <a:pt x="79459" y="649578"/>
                  </a:lnTo>
                  <a:lnTo>
                    <a:pt x="62038" y="706914"/>
                  </a:lnTo>
                  <a:lnTo>
                    <a:pt x="43024" y="768031"/>
                  </a:lnTo>
                  <a:lnTo>
                    <a:pt x="25631" y="825330"/>
                  </a:lnTo>
                  <a:lnTo>
                    <a:pt x="13073" y="871209"/>
                  </a:lnTo>
                  <a:lnTo>
                    <a:pt x="4524" y="911552"/>
                  </a:lnTo>
                  <a:lnTo>
                    <a:pt x="690" y="940734"/>
                  </a:lnTo>
                  <a:lnTo>
                    <a:pt x="0" y="962464"/>
                  </a:lnTo>
                  <a:lnTo>
                    <a:pt x="881" y="980450"/>
                  </a:lnTo>
                </a:path>
                <a:path w="204470" h="981075">
                  <a:moveTo>
                    <a:pt x="203207" y="0"/>
                  </a:moveTo>
                  <a:lnTo>
                    <a:pt x="204090" y="18054"/>
                  </a:lnTo>
                  <a:lnTo>
                    <a:pt x="203413" y="39803"/>
                  </a:lnTo>
                  <a:lnTo>
                    <a:pt x="199615" y="68952"/>
                  </a:lnTo>
                  <a:lnTo>
                    <a:pt x="191137" y="109209"/>
                  </a:lnTo>
                  <a:lnTo>
                    <a:pt x="178519" y="155162"/>
                  </a:lnTo>
                  <a:lnTo>
                    <a:pt x="161098" y="212499"/>
                  </a:lnTo>
                  <a:lnTo>
                    <a:pt x="142084" y="273621"/>
                  </a:lnTo>
                  <a:lnTo>
                    <a:pt x="124691" y="330929"/>
                  </a:lnTo>
                  <a:lnTo>
                    <a:pt x="112133" y="376824"/>
                  </a:lnTo>
                  <a:lnTo>
                    <a:pt x="103584" y="417132"/>
                  </a:lnTo>
                  <a:lnTo>
                    <a:pt x="99750" y="446276"/>
                  </a:lnTo>
                  <a:lnTo>
                    <a:pt x="99059" y="467997"/>
                  </a:lnTo>
                  <a:lnTo>
                    <a:pt x="99941" y="486034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889260" y="763005"/>
              <a:ext cx="105410" cy="486409"/>
            </a:xfrm>
            <a:custGeom>
              <a:avLst/>
              <a:gdLst/>
              <a:ahLst/>
              <a:cxnLst/>
              <a:rect l="l" t="t" r="r" b="b"/>
              <a:pathLst>
                <a:path w="105409" h="486409">
                  <a:moveTo>
                    <a:pt x="104119" y="0"/>
                  </a:moveTo>
                  <a:lnTo>
                    <a:pt x="105000" y="18054"/>
                  </a:lnTo>
                  <a:lnTo>
                    <a:pt x="104309" y="39806"/>
                  </a:lnTo>
                  <a:lnTo>
                    <a:pt x="100475" y="68965"/>
                  </a:lnTo>
                  <a:lnTo>
                    <a:pt x="91927" y="109240"/>
                  </a:lnTo>
                  <a:lnTo>
                    <a:pt x="79368" y="155178"/>
                  </a:lnTo>
                  <a:lnTo>
                    <a:pt x="61975" y="212506"/>
                  </a:lnTo>
                  <a:lnTo>
                    <a:pt x="42962" y="273623"/>
                  </a:lnTo>
                  <a:lnTo>
                    <a:pt x="25540" y="330929"/>
                  </a:lnTo>
                  <a:lnTo>
                    <a:pt x="12923" y="376824"/>
                  </a:lnTo>
                  <a:lnTo>
                    <a:pt x="4462" y="417136"/>
                  </a:lnTo>
                  <a:lnTo>
                    <a:pt x="673" y="446288"/>
                  </a:lnTo>
                  <a:lnTo>
                    <a:pt x="0" y="468009"/>
                  </a:lnTo>
                  <a:lnTo>
                    <a:pt x="883" y="48603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889260" y="763005"/>
              <a:ext cx="723265" cy="1969770"/>
            </a:xfrm>
            <a:custGeom>
              <a:avLst/>
              <a:gdLst/>
              <a:ahLst/>
              <a:cxnLst/>
              <a:rect l="l" t="t" r="r" b="b"/>
              <a:pathLst>
                <a:path w="723265" h="1969770">
                  <a:moveTo>
                    <a:pt x="104119" y="0"/>
                  </a:moveTo>
                  <a:lnTo>
                    <a:pt x="105000" y="18054"/>
                  </a:lnTo>
                  <a:lnTo>
                    <a:pt x="104309" y="39806"/>
                  </a:lnTo>
                  <a:lnTo>
                    <a:pt x="100475" y="68965"/>
                  </a:lnTo>
                  <a:lnTo>
                    <a:pt x="91927" y="109240"/>
                  </a:lnTo>
                  <a:lnTo>
                    <a:pt x="79368" y="155178"/>
                  </a:lnTo>
                  <a:lnTo>
                    <a:pt x="61975" y="212506"/>
                  </a:lnTo>
                  <a:lnTo>
                    <a:pt x="42962" y="273623"/>
                  </a:lnTo>
                  <a:lnTo>
                    <a:pt x="25540" y="330929"/>
                  </a:lnTo>
                  <a:lnTo>
                    <a:pt x="12923" y="376824"/>
                  </a:lnTo>
                  <a:lnTo>
                    <a:pt x="4462" y="417136"/>
                  </a:lnTo>
                  <a:lnTo>
                    <a:pt x="673" y="446288"/>
                  </a:lnTo>
                  <a:lnTo>
                    <a:pt x="0" y="468009"/>
                  </a:lnTo>
                  <a:lnTo>
                    <a:pt x="883" y="486034"/>
                  </a:lnTo>
                </a:path>
                <a:path w="723265" h="1969770">
                  <a:moveTo>
                    <a:pt x="527029" y="1483370"/>
                  </a:moveTo>
                  <a:lnTo>
                    <a:pt x="527910" y="1501340"/>
                  </a:lnTo>
                  <a:lnTo>
                    <a:pt x="527219" y="1523055"/>
                  </a:lnTo>
                  <a:lnTo>
                    <a:pt x="523385" y="1552198"/>
                  </a:lnTo>
                  <a:lnTo>
                    <a:pt x="514837" y="1592458"/>
                  </a:lnTo>
                  <a:lnTo>
                    <a:pt x="504794" y="1629756"/>
                  </a:lnTo>
                  <a:lnTo>
                    <a:pt x="491022" y="1675843"/>
                  </a:lnTo>
                  <a:lnTo>
                    <a:pt x="475380" y="1726322"/>
                  </a:lnTo>
                  <a:lnTo>
                    <a:pt x="459729" y="1776798"/>
                  </a:lnTo>
                  <a:lnTo>
                    <a:pt x="445926" y="1822877"/>
                  </a:lnTo>
                  <a:lnTo>
                    <a:pt x="435833" y="1860163"/>
                  </a:lnTo>
                  <a:lnTo>
                    <a:pt x="427372" y="1900436"/>
                  </a:lnTo>
                  <a:lnTo>
                    <a:pt x="423583" y="1929582"/>
                  </a:lnTo>
                  <a:lnTo>
                    <a:pt x="422909" y="1951298"/>
                  </a:lnTo>
                  <a:lnTo>
                    <a:pt x="423793" y="1969282"/>
                  </a:lnTo>
                </a:path>
                <a:path w="723265" h="1969770">
                  <a:moveTo>
                    <a:pt x="622797" y="988832"/>
                  </a:moveTo>
                  <a:lnTo>
                    <a:pt x="623680" y="1006873"/>
                  </a:lnTo>
                  <a:lnTo>
                    <a:pt x="623003" y="1028623"/>
                  </a:lnTo>
                  <a:lnTo>
                    <a:pt x="619205" y="1057780"/>
                  </a:lnTo>
                  <a:lnTo>
                    <a:pt x="610727" y="1098041"/>
                  </a:lnTo>
                  <a:lnTo>
                    <a:pt x="598110" y="1143994"/>
                  </a:lnTo>
                  <a:lnTo>
                    <a:pt x="580688" y="1201330"/>
                  </a:lnTo>
                  <a:lnTo>
                    <a:pt x="561674" y="1262447"/>
                  </a:lnTo>
                  <a:lnTo>
                    <a:pt x="544281" y="1319746"/>
                  </a:lnTo>
                  <a:lnTo>
                    <a:pt x="531723" y="1365625"/>
                  </a:lnTo>
                  <a:lnTo>
                    <a:pt x="523174" y="1405969"/>
                  </a:lnTo>
                  <a:lnTo>
                    <a:pt x="519340" y="1435150"/>
                  </a:lnTo>
                  <a:lnTo>
                    <a:pt x="518650" y="1456880"/>
                  </a:lnTo>
                  <a:lnTo>
                    <a:pt x="519531" y="1474866"/>
                  </a:lnTo>
                </a:path>
                <a:path w="723265" h="1969770">
                  <a:moveTo>
                    <a:pt x="721857" y="494416"/>
                  </a:moveTo>
                  <a:lnTo>
                    <a:pt x="722740" y="512470"/>
                  </a:lnTo>
                  <a:lnTo>
                    <a:pt x="722063" y="534219"/>
                  </a:lnTo>
                  <a:lnTo>
                    <a:pt x="718265" y="563368"/>
                  </a:lnTo>
                  <a:lnTo>
                    <a:pt x="709787" y="603625"/>
                  </a:lnTo>
                  <a:lnTo>
                    <a:pt x="697170" y="649579"/>
                  </a:lnTo>
                  <a:lnTo>
                    <a:pt x="679748" y="706916"/>
                  </a:lnTo>
                  <a:lnTo>
                    <a:pt x="660734" y="768037"/>
                  </a:lnTo>
                  <a:lnTo>
                    <a:pt x="643341" y="825345"/>
                  </a:lnTo>
                  <a:lnTo>
                    <a:pt x="630783" y="871240"/>
                  </a:lnTo>
                  <a:lnTo>
                    <a:pt x="622234" y="911548"/>
                  </a:lnTo>
                  <a:lnTo>
                    <a:pt x="618400" y="940692"/>
                  </a:lnTo>
                  <a:lnTo>
                    <a:pt x="617710" y="962413"/>
                  </a:lnTo>
                  <a:lnTo>
                    <a:pt x="618591" y="98045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605540" y="763005"/>
              <a:ext cx="105410" cy="486409"/>
            </a:xfrm>
            <a:custGeom>
              <a:avLst/>
              <a:gdLst/>
              <a:ahLst/>
              <a:cxnLst/>
              <a:rect l="l" t="t" r="r" b="b"/>
              <a:pathLst>
                <a:path w="105409" h="486409">
                  <a:moveTo>
                    <a:pt x="104119" y="0"/>
                  </a:moveTo>
                  <a:lnTo>
                    <a:pt x="105000" y="18054"/>
                  </a:lnTo>
                  <a:lnTo>
                    <a:pt x="104309" y="39806"/>
                  </a:lnTo>
                  <a:lnTo>
                    <a:pt x="100475" y="68965"/>
                  </a:lnTo>
                  <a:lnTo>
                    <a:pt x="91927" y="109240"/>
                  </a:lnTo>
                  <a:lnTo>
                    <a:pt x="79368" y="155178"/>
                  </a:lnTo>
                  <a:lnTo>
                    <a:pt x="61975" y="212506"/>
                  </a:lnTo>
                  <a:lnTo>
                    <a:pt x="42962" y="273623"/>
                  </a:lnTo>
                  <a:lnTo>
                    <a:pt x="25540" y="330929"/>
                  </a:lnTo>
                  <a:lnTo>
                    <a:pt x="12923" y="376824"/>
                  </a:lnTo>
                  <a:lnTo>
                    <a:pt x="4462" y="417136"/>
                  </a:lnTo>
                  <a:lnTo>
                    <a:pt x="673" y="446288"/>
                  </a:lnTo>
                  <a:lnTo>
                    <a:pt x="0" y="468009"/>
                  </a:lnTo>
                  <a:lnTo>
                    <a:pt x="883" y="48603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696321" y="763005"/>
              <a:ext cx="1014730" cy="1479550"/>
            </a:xfrm>
            <a:custGeom>
              <a:avLst/>
              <a:gdLst/>
              <a:ahLst/>
              <a:cxnLst/>
              <a:rect l="l" t="t" r="r" b="b"/>
              <a:pathLst>
                <a:path w="1014729" h="1479550">
                  <a:moveTo>
                    <a:pt x="1013338" y="0"/>
                  </a:moveTo>
                  <a:lnTo>
                    <a:pt x="1014219" y="18054"/>
                  </a:lnTo>
                  <a:lnTo>
                    <a:pt x="1013528" y="39806"/>
                  </a:lnTo>
                  <a:lnTo>
                    <a:pt x="1009694" y="68965"/>
                  </a:lnTo>
                  <a:lnTo>
                    <a:pt x="1001146" y="109240"/>
                  </a:lnTo>
                  <a:lnTo>
                    <a:pt x="988587" y="155178"/>
                  </a:lnTo>
                  <a:lnTo>
                    <a:pt x="971194" y="212506"/>
                  </a:lnTo>
                  <a:lnTo>
                    <a:pt x="952181" y="273623"/>
                  </a:lnTo>
                  <a:lnTo>
                    <a:pt x="934759" y="330929"/>
                  </a:lnTo>
                  <a:lnTo>
                    <a:pt x="922141" y="376824"/>
                  </a:lnTo>
                  <a:lnTo>
                    <a:pt x="913681" y="417136"/>
                  </a:lnTo>
                  <a:lnTo>
                    <a:pt x="909892" y="446288"/>
                  </a:lnTo>
                  <a:lnTo>
                    <a:pt x="909218" y="468009"/>
                  </a:lnTo>
                  <a:lnTo>
                    <a:pt x="910102" y="486034"/>
                  </a:lnTo>
                </a:path>
                <a:path w="1014729" h="1479550">
                  <a:moveTo>
                    <a:pt x="99059" y="984625"/>
                  </a:moveTo>
                  <a:lnTo>
                    <a:pt x="812048" y="984625"/>
                  </a:lnTo>
                </a:path>
                <a:path w="1014729" h="1479550">
                  <a:moveTo>
                    <a:pt x="0" y="1479041"/>
                  </a:moveTo>
                  <a:lnTo>
                    <a:pt x="712988" y="1479041"/>
                  </a:lnTo>
                </a:path>
                <a:path w="1014729" h="1479550">
                  <a:moveTo>
                    <a:pt x="197479" y="490240"/>
                  </a:moveTo>
                  <a:lnTo>
                    <a:pt x="910468" y="49024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54624" y="2742196"/>
              <a:ext cx="2809240" cy="19050"/>
            </a:xfrm>
            <a:custGeom>
              <a:avLst/>
              <a:gdLst/>
              <a:ahLst/>
              <a:cxnLst/>
              <a:rect l="l" t="t" r="r" b="b"/>
              <a:pathLst>
                <a:path w="2809240" h="19050">
                  <a:moveTo>
                    <a:pt x="2809240" y="12687"/>
                  </a:moveTo>
                  <a:lnTo>
                    <a:pt x="0" y="12687"/>
                  </a:lnTo>
                  <a:lnTo>
                    <a:pt x="0" y="19050"/>
                  </a:lnTo>
                  <a:lnTo>
                    <a:pt x="2809240" y="19050"/>
                  </a:lnTo>
                  <a:lnTo>
                    <a:pt x="2809240" y="12687"/>
                  </a:lnTo>
                  <a:close/>
                </a:path>
                <a:path w="2809240" h="19050">
                  <a:moveTo>
                    <a:pt x="2809240" y="0"/>
                  </a:moveTo>
                  <a:lnTo>
                    <a:pt x="0" y="0"/>
                  </a:lnTo>
                  <a:lnTo>
                    <a:pt x="0" y="6337"/>
                  </a:lnTo>
                  <a:lnTo>
                    <a:pt x="2809240" y="6337"/>
                  </a:lnTo>
                  <a:lnTo>
                    <a:pt x="2809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978516" y="195523"/>
            <a:ext cx="8502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6930" algn="l"/>
              </a:tabLst>
            </a:pPr>
            <a:r>
              <a:rPr sz="3600" b="1" u="heavy" spc="-100" dirty="0">
                <a:solidFill>
                  <a:srgbClr val="00006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600" u="heavy" spc="-100" dirty="0">
                <a:solidFill>
                  <a:srgbClr val="00006D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56406" y="3224273"/>
            <a:ext cx="194881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65"/>
                </a:solidFill>
                <a:latin typeface="Times New Roman"/>
                <a:cs typeface="Times New Roman"/>
              </a:rPr>
              <a:t>Impact?</a:t>
            </a:r>
            <a:r>
              <a:rPr sz="2000" b="1" spc="-85" dirty="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0065"/>
                </a:solidFill>
                <a:latin typeface="Times New Roman"/>
                <a:cs typeface="Times New Roman"/>
              </a:rPr>
              <a:t>(Slide12)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94598" y="2643859"/>
            <a:ext cx="1794369" cy="24530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263902" y="5308471"/>
            <a:ext cx="259143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6D"/>
                </a:solidFill>
                <a:latin typeface="Times New Roman"/>
                <a:cs typeface="Times New Roman"/>
              </a:rPr>
              <a:t>Machine vibration  (always negative</a:t>
            </a:r>
            <a:r>
              <a:rPr sz="2000" b="1" spc="-125" dirty="0">
                <a:solidFill>
                  <a:srgbClr val="00006D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D"/>
                </a:solidFill>
                <a:latin typeface="Times New Roman"/>
                <a:cs typeface="Times New Roman"/>
              </a:rPr>
              <a:t>effect?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08381" y="1085937"/>
            <a:ext cx="2828454" cy="2084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20011" y="3336160"/>
            <a:ext cx="11772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00006D"/>
                </a:solidFill>
                <a:latin typeface="Times New Roman"/>
                <a:cs typeface="Times New Roman"/>
              </a:rPr>
              <a:t>Blast</a:t>
            </a:r>
            <a:r>
              <a:rPr sz="2000" b="1" spc="-80" dirty="0">
                <a:solidFill>
                  <a:srgbClr val="00006D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0006D"/>
                </a:solidFill>
                <a:latin typeface="Times New Roman"/>
                <a:cs typeface="Times New Roman"/>
              </a:rPr>
              <a:t>?(11)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4144" y="263722"/>
            <a:ext cx="60331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0" dirty="0"/>
              <a:t>Sources </a:t>
            </a:r>
            <a:r>
              <a:rPr spc="-220" dirty="0"/>
              <a:t>of </a:t>
            </a:r>
            <a:r>
              <a:rPr spc="-155" dirty="0"/>
              <a:t>Dynamic</a:t>
            </a:r>
            <a:r>
              <a:rPr spc="200" dirty="0"/>
              <a:t> </a:t>
            </a:r>
            <a:r>
              <a:rPr spc="-135" dirty="0"/>
              <a:t>Excitation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787973" y="1508173"/>
            <a:ext cx="3707765" cy="2583180"/>
            <a:chOff x="4787973" y="1508173"/>
            <a:chExt cx="3707765" cy="2583180"/>
          </a:xfrm>
        </p:grpSpPr>
        <p:sp>
          <p:nvSpPr>
            <p:cNvPr id="10" name="object 10"/>
            <p:cNvSpPr/>
            <p:nvPr/>
          </p:nvSpPr>
          <p:spPr>
            <a:xfrm>
              <a:off x="4792736" y="1512935"/>
              <a:ext cx="3698240" cy="2534920"/>
            </a:xfrm>
            <a:custGeom>
              <a:avLst/>
              <a:gdLst/>
              <a:ahLst/>
              <a:cxnLst/>
              <a:rect l="l" t="t" r="r" b="b"/>
              <a:pathLst>
                <a:path w="3698240" h="2534920">
                  <a:moveTo>
                    <a:pt x="0" y="103631"/>
                  </a:moveTo>
                  <a:lnTo>
                    <a:pt x="46700" y="91602"/>
                  </a:lnTo>
                  <a:lnTo>
                    <a:pt x="93493" y="79744"/>
                  </a:lnTo>
                  <a:lnTo>
                    <a:pt x="140464" y="68196"/>
                  </a:lnTo>
                  <a:lnTo>
                    <a:pt x="187701" y="57095"/>
                  </a:lnTo>
                  <a:lnTo>
                    <a:pt x="235289" y="46579"/>
                  </a:lnTo>
                  <a:lnTo>
                    <a:pt x="283315" y="36785"/>
                  </a:lnTo>
                  <a:lnTo>
                    <a:pt x="331866" y="27851"/>
                  </a:lnTo>
                  <a:lnTo>
                    <a:pt x="381029" y="19913"/>
                  </a:lnTo>
                  <a:lnTo>
                    <a:pt x="430890" y="13111"/>
                  </a:lnTo>
                  <a:lnTo>
                    <a:pt x="481535" y="7581"/>
                  </a:lnTo>
                  <a:lnTo>
                    <a:pt x="533051" y="3461"/>
                  </a:lnTo>
                  <a:lnTo>
                    <a:pt x="585525" y="888"/>
                  </a:lnTo>
                  <a:lnTo>
                    <a:pt x="639043" y="0"/>
                  </a:lnTo>
                  <a:lnTo>
                    <a:pt x="686459" y="1320"/>
                  </a:lnTo>
                  <a:lnTo>
                    <a:pt x="734898" y="5035"/>
                  </a:lnTo>
                  <a:lnTo>
                    <a:pt x="784247" y="10777"/>
                  </a:lnTo>
                  <a:lnTo>
                    <a:pt x="834392" y="18177"/>
                  </a:lnTo>
                  <a:lnTo>
                    <a:pt x="885219" y="26867"/>
                  </a:lnTo>
                  <a:lnTo>
                    <a:pt x="936615" y="36478"/>
                  </a:lnTo>
                  <a:lnTo>
                    <a:pt x="988466" y="46642"/>
                  </a:lnTo>
                  <a:lnTo>
                    <a:pt x="1040658" y="56989"/>
                  </a:lnTo>
                  <a:lnTo>
                    <a:pt x="1093078" y="67153"/>
                  </a:lnTo>
                  <a:lnTo>
                    <a:pt x="1145612" y="76764"/>
                  </a:lnTo>
                  <a:lnTo>
                    <a:pt x="1198146" y="85454"/>
                  </a:lnTo>
                  <a:lnTo>
                    <a:pt x="1250567" y="92854"/>
                  </a:lnTo>
                  <a:lnTo>
                    <a:pt x="1302760" y="98596"/>
                  </a:lnTo>
                  <a:lnTo>
                    <a:pt x="1354613" y="102311"/>
                  </a:lnTo>
                  <a:lnTo>
                    <a:pt x="1406011" y="103631"/>
                  </a:lnTo>
                  <a:lnTo>
                    <a:pt x="1457382" y="102311"/>
                  </a:lnTo>
                  <a:lnTo>
                    <a:pt x="1509211" y="98596"/>
                  </a:lnTo>
                  <a:lnTo>
                    <a:pt x="1561385" y="92854"/>
                  </a:lnTo>
                  <a:lnTo>
                    <a:pt x="1613789" y="85454"/>
                  </a:lnTo>
                  <a:lnTo>
                    <a:pt x="1666311" y="76764"/>
                  </a:lnTo>
                  <a:lnTo>
                    <a:pt x="1718834" y="67153"/>
                  </a:lnTo>
                  <a:lnTo>
                    <a:pt x="1771246" y="56989"/>
                  </a:lnTo>
                  <a:lnTo>
                    <a:pt x="1823432" y="46642"/>
                  </a:lnTo>
                  <a:lnTo>
                    <a:pt x="1875279" y="36478"/>
                  </a:lnTo>
                  <a:lnTo>
                    <a:pt x="1926671" y="26867"/>
                  </a:lnTo>
                  <a:lnTo>
                    <a:pt x="1977495" y="18177"/>
                  </a:lnTo>
                  <a:lnTo>
                    <a:pt x="2027637" y="10777"/>
                  </a:lnTo>
                  <a:lnTo>
                    <a:pt x="2076982" y="5035"/>
                  </a:lnTo>
                  <a:lnTo>
                    <a:pt x="2125417" y="1320"/>
                  </a:lnTo>
                  <a:lnTo>
                    <a:pt x="2172827" y="0"/>
                  </a:lnTo>
                  <a:lnTo>
                    <a:pt x="2226351" y="888"/>
                  </a:lnTo>
                  <a:lnTo>
                    <a:pt x="2278830" y="3461"/>
                  </a:lnTo>
                  <a:lnTo>
                    <a:pt x="2330350" y="7581"/>
                  </a:lnTo>
                  <a:lnTo>
                    <a:pt x="2380999" y="13111"/>
                  </a:lnTo>
                  <a:lnTo>
                    <a:pt x="2430863" y="19913"/>
                  </a:lnTo>
                  <a:lnTo>
                    <a:pt x="2480031" y="27851"/>
                  </a:lnTo>
                  <a:lnTo>
                    <a:pt x="2528589" y="36785"/>
                  </a:lnTo>
                  <a:lnTo>
                    <a:pt x="2576625" y="46579"/>
                  </a:lnTo>
                  <a:lnTo>
                    <a:pt x="2624226" y="57095"/>
                  </a:lnTo>
                  <a:lnTo>
                    <a:pt x="2671479" y="68196"/>
                  </a:lnTo>
                  <a:lnTo>
                    <a:pt x="2718472" y="79744"/>
                  </a:lnTo>
                  <a:lnTo>
                    <a:pt x="2765290" y="91602"/>
                  </a:lnTo>
                  <a:lnTo>
                    <a:pt x="2812023" y="103631"/>
                  </a:lnTo>
                </a:path>
                <a:path w="3698240" h="2534920">
                  <a:moveTo>
                    <a:pt x="0" y="207416"/>
                  </a:moveTo>
                  <a:lnTo>
                    <a:pt x="48306" y="194380"/>
                  </a:lnTo>
                  <a:lnTo>
                    <a:pt x="96719" y="181557"/>
                  </a:lnTo>
                  <a:lnTo>
                    <a:pt x="145344" y="169121"/>
                  </a:lnTo>
                  <a:lnTo>
                    <a:pt x="194288" y="157249"/>
                  </a:lnTo>
                  <a:lnTo>
                    <a:pt x="243656" y="146116"/>
                  </a:lnTo>
                  <a:lnTo>
                    <a:pt x="293552" y="135898"/>
                  </a:lnTo>
                  <a:lnTo>
                    <a:pt x="344084" y="126771"/>
                  </a:lnTo>
                  <a:lnTo>
                    <a:pt x="395357" y="118909"/>
                  </a:lnTo>
                  <a:lnTo>
                    <a:pt x="447475" y="112488"/>
                  </a:lnTo>
                  <a:lnTo>
                    <a:pt x="500546" y="107685"/>
                  </a:lnTo>
                  <a:lnTo>
                    <a:pt x="554674" y="104674"/>
                  </a:lnTo>
                  <a:lnTo>
                    <a:pt x="609965" y="103631"/>
                  </a:lnTo>
                  <a:lnTo>
                    <a:pt x="655223" y="104954"/>
                  </a:lnTo>
                  <a:lnTo>
                    <a:pt x="701458" y="108675"/>
                  </a:lnTo>
                  <a:lnTo>
                    <a:pt x="748563" y="114425"/>
                  </a:lnTo>
                  <a:lnTo>
                    <a:pt x="796428" y="121836"/>
                  </a:lnTo>
                  <a:lnTo>
                    <a:pt x="844945" y="130539"/>
                  </a:lnTo>
                  <a:lnTo>
                    <a:pt x="894004" y="140164"/>
                  </a:lnTo>
                  <a:lnTo>
                    <a:pt x="943497" y="150342"/>
                  </a:lnTo>
                  <a:lnTo>
                    <a:pt x="993315" y="160705"/>
                  </a:lnTo>
                  <a:lnTo>
                    <a:pt x="1043349" y="170884"/>
                  </a:lnTo>
                  <a:lnTo>
                    <a:pt x="1093491" y="180509"/>
                  </a:lnTo>
                  <a:lnTo>
                    <a:pt x="1143631" y="189211"/>
                  </a:lnTo>
                  <a:lnTo>
                    <a:pt x="1193662" y="196622"/>
                  </a:lnTo>
                  <a:lnTo>
                    <a:pt x="1243473" y="202373"/>
                  </a:lnTo>
                  <a:lnTo>
                    <a:pt x="1292956" y="206094"/>
                  </a:lnTo>
                  <a:lnTo>
                    <a:pt x="1342003" y="207416"/>
                  </a:lnTo>
                  <a:lnTo>
                    <a:pt x="1391072" y="206094"/>
                  </a:lnTo>
                  <a:lnTo>
                    <a:pt x="1440571" y="202373"/>
                  </a:lnTo>
                  <a:lnTo>
                    <a:pt x="1490393" y="196622"/>
                  </a:lnTo>
                  <a:lnTo>
                    <a:pt x="1540430" y="189211"/>
                  </a:lnTo>
                  <a:lnTo>
                    <a:pt x="1590575" y="180509"/>
                  </a:lnTo>
                  <a:lnTo>
                    <a:pt x="1640718" y="170884"/>
                  </a:lnTo>
                  <a:lnTo>
                    <a:pt x="1690753" y="160705"/>
                  </a:lnTo>
                  <a:lnTo>
                    <a:pt x="1740571" y="150342"/>
                  </a:lnTo>
                  <a:lnTo>
                    <a:pt x="1790065" y="140164"/>
                  </a:lnTo>
                  <a:lnTo>
                    <a:pt x="1839125" y="130539"/>
                  </a:lnTo>
                  <a:lnTo>
                    <a:pt x="1887646" y="121836"/>
                  </a:lnTo>
                  <a:lnTo>
                    <a:pt x="1935518" y="114425"/>
                  </a:lnTo>
                  <a:lnTo>
                    <a:pt x="1982633" y="108675"/>
                  </a:lnTo>
                  <a:lnTo>
                    <a:pt x="2028885" y="104954"/>
                  </a:lnTo>
                  <a:lnTo>
                    <a:pt x="2074163" y="103631"/>
                  </a:lnTo>
                  <a:lnTo>
                    <a:pt x="2129455" y="104674"/>
                  </a:lnTo>
                  <a:lnTo>
                    <a:pt x="2183583" y="107685"/>
                  </a:lnTo>
                  <a:lnTo>
                    <a:pt x="2236653" y="112488"/>
                  </a:lnTo>
                  <a:lnTo>
                    <a:pt x="2288772" y="118909"/>
                  </a:lnTo>
                  <a:lnTo>
                    <a:pt x="2340044" y="126771"/>
                  </a:lnTo>
                  <a:lnTo>
                    <a:pt x="2390576" y="135898"/>
                  </a:lnTo>
                  <a:lnTo>
                    <a:pt x="2440473" y="146116"/>
                  </a:lnTo>
                  <a:lnTo>
                    <a:pt x="2489841" y="157249"/>
                  </a:lnTo>
                  <a:lnTo>
                    <a:pt x="2538784" y="169121"/>
                  </a:lnTo>
                  <a:lnTo>
                    <a:pt x="2587410" y="181557"/>
                  </a:lnTo>
                  <a:lnTo>
                    <a:pt x="2635823" y="194380"/>
                  </a:lnTo>
                  <a:lnTo>
                    <a:pt x="2684129" y="207416"/>
                  </a:lnTo>
                </a:path>
                <a:path w="3698240" h="2534920">
                  <a:moveTo>
                    <a:pt x="127741" y="311170"/>
                  </a:moveTo>
                  <a:lnTo>
                    <a:pt x="175426" y="296957"/>
                  </a:lnTo>
                  <a:lnTo>
                    <a:pt x="223235" y="283018"/>
                  </a:lnTo>
                  <a:lnTo>
                    <a:pt x="271293" y="269580"/>
                  </a:lnTo>
                  <a:lnTo>
                    <a:pt x="319723" y="256869"/>
                  </a:lnTo>
                  <a:lnTo>
                    <a:pt x="368653" y="245115"/>
                  </a:lnTo>
                  <a:lnTo>
                    <a:pt x="418206" y="234544"/>
                  </a:lnTo>
                  <a:lnTo>
                    <a:pt x="468508" y="225385"/>
                  </a:lnTo>
                  <a:lnTo>
                    <a:pt x="519684" y="217865"/>
                  </a:lnTo>
                  <a:lnTo>
                    <a:pt x="571858" y="212212"/>
                  </a:lnTo>
                  <a:lnTo>
                    <a:pt x="625156" y="208653"/>
                  </a:lnTo>
                  <a:lnTo>
                    <a:pt x="679703" y="207416"/>
                  </a:lnTo>
                  <a:lnTo>
                    <a:pt x="727042" y="209163"/>
                  </a:lnTo>
                  <a:lnTo>
                    <a:pt x="775534" y="214027"/>
                  </a:lnTo>
                  <a:lnTo>
                    <a:pt x="825029" y="221442"/>
                  </a:lnTo>
                  <a:lnTo>
                    <a:pt x="875376" y="230840"/>
                  </a:lnTo>
                  <a:lnTo>
                    <a:pt x="926425" y="241654"/>
                  </a:lnTo>
                  <a:lnTo>
                    <a:pt x="978025" y="253319"/>
                  </a:lnTo>
                  <a:lnTo>
                    <a:pt x="1030025" y="265267"/>
                  </a:lnTo>
                  <a:lnTo>
                    <a:pt x="1082275" y="276931"/>
                  </a:lnTo>
                  <a:lnTo>
                    <a:pt x="1134624" y="287746"/>
                  </a:lnTo>
                  <a:lnTo>
                    <a:pt x="1186922" y="297144"/>
                  </a:lnTo>
                  <a:lnTo>
                    <a:pt x="1239019" y="304558"/>
                  </a:lnTo>
                  <a:lnTo>
                    <a:pt x="1290763" y="309422"/>
                  </a:lnTo>
                  <a:lnTo>
                    <a:pt x="1342003" y="311170"/>
                  </a:lnTo>
                  <a:lnTo>
                    <a:pt x="1393270" y="309422"/>
                  </a:lnTo>
                  <a:lnTo>
                    <a:pt x="1445036" y="304558"/>
                  </a:lnTo>
                  <a:lnTo>
                    <a:pt x="1497151" y="297144"/>
                  </a:lnTo>
                  <a:lnTo>
                    <a:pt x="1549464" y="287746"/>
                  </a:lnTo>
                  <a:lnTo>
                    <a:pt x="1601825" y="276931"/>
                  </a:lnTo>
                  <a:lnTo>
                    <a:pt x="1654085" y="265267"/>
                  </a:lnTo>
                  <a:lnTo>
                    <a:pt x="1706092" y="253319"/>
                  </a:lnTo>
                  <a:lnTo>
                    <a:pt x="1757697" y="241654"/>
                  </a:lnTo>
                  <a:lnTo>
                    <a:pt x="1808749" y="230840"/>
                  </a:lnTo>
                  <a:lnTo>
                    <a:pt x="1859098" y="221442"/>
                  </a:lnTo>
                  <a:lnTo>
                    <a:pt x="1908594" y="214027"/>
                  </a:lnTo>
                  <a:lnTo>
                    <a:pt x="1957087" y="209163"/>
                  </a:lnTo>
                  <a:lnTo>
                    <a:pt x="2004425" y="207416"/>
                  </a:lnTo>
                  <a:lnTo>
                    <a:pt x="2058942" y="208653"/>
                  </a:lnTo>
                  <a:lnTo>
                    <a:pt x="2112216" y="212212"/>
                  </a:lnTo>
                  <a:lnTo>
                    <a:pt x="2164372" y="217865"/>
                  </a:lnTo>
                  <a:lnTo>
                    <a:pt x="2215536" y="225385"/>
                  </a:lnTo>
                  <a:lnTo>
                    <a:pt x="2265832" y="234544"/>
                  </a:lnTo>
                  <a:lnTo>
                    <a:pt x="2315385" y="245115"/>
                  </a:lnTo>
                  <a:lnTo>
                    <a:pt x="2364321" y="256869"/>
                  </a:lnTo>
                  <a:lnTo>
                    <a:pt x="2412764" y="269580"/>
                  </a:lnTo>
                  <a:lnTo>
                    <a:pt x="2460839" y="283018"/>
                  </a:lnTo>
                  <a:lnTo>
                    <a:pt x="2508672" y="296957"/>
                  </a:lnTo>
                  <a:lnTo>
                    <a:pt x="2556388" y="311170"/>
                  </a:lnTo>
                </a:path>
                <a:path w="3698240" h="2534920">
                  <a:moveTo>
                    <a:pt x="127741" y="414924"/>
                  </a:moveTo>
                  <a:lnTo>
                    <a:pt x="172931" y="400711"/>
                  </a:lnTo>
                  <a:lnTo>
                    <a:pt x="218238" y="386772"/>
                  </a:lnTo>
                  <a:lnTo>
                    <a:pt x="263778" y="373333"/>
                  </a:lnTo>
                  <a:lnTo>
                    <a:pt x="309669" y="360623"/>
                  </a:lnTo>
                  <a:lnTo>
                    <a:pt x="356029" y="348869"/>
                  </a:lnTo>
                  <a:lnTo>
                    <a:pt x="402976" y="338298"/>
                  </a:lnTo>
                  <a:lnTo>
                    <a:pt x="450627" y="329139"/>
                  </a:lnTo>
                  <a:lnTo>
                    <a:pt x="499100" y="321619"/>
                  </a:lnTo>
                  <a:lnTo>
                    <a:pt x="548512" y="315966"/>
                  </a:lnTo>
                  <a:lnTo>
                    <a:pt x="598982" y="312407"/>
                  </a:lnTo>
                  <a:lnTo>
                    <a:pt x="650626" y="311170"/>
                  </a:lnTo>
                  <a:lnTo>
                    <a:pt x="695470" y="312917"/>
                  </a:lnTo>
                  <a:lnTo>
                    <a:pt x="741409" y="317781"/>
                  </a:lnTo>
                  <a:lnTo>
                    <a:pt x="788299" y="325196"/>
                  </a:lnTo>
                  <a:lnTo>
                    <a:pt x="835998" y="334594"/>
                  </a:lnTo>
                  <a:lnTo>
                    <a:pt x="884362" y="345408"/>
                  </a:lnTo>
                  <a:lnTo>
                    <a:pt x="933250" y="357073"/>
                  </a:lnTo>
                  <a:lnTo>
                    <a:pt x="982517" y="369021"/>
                  </a:lnTo>
                  <a:lnTo>
                    <a:pt x="1032023" y="380685"/>
                  </a:lnTo>
                  <a:lnTo>
                    <a:pt x="1081623" y="391500"/>
                  </a:lnTo>
                  <a:lnTo>
                    <a:pt x="1131176" y="400898"/>
                  </a:lnTo>
                  <a:lnTo>
                    <a:pt x="1180537" y="408312"/>
                  </a:lnTo>
                  <a:lnTo>
                    <a:pt x="1229565" y="413176"/>
                  </a:lnTo>
                  <a:lnTo>
                    <a:pt x="1278117" y="414924"/>
                  </a:lnTo>
                  <a:lnTo>
                    <a:pt x="1326675" y="413176"/>
                  </a:lnTo>
                  <a:lnTo>
                    <a:pt x="1375708" y="408312"/>
                  </a:lnTo>
                  <a:lnTo>
                    <a:pt x="1425072" y="400898"/>
                  </a:lnTo>
                  <a:lnTo>
                    <a:pt x="1474626" y="391500"/>
                  </a:lnTo>
                  <a:lnTo>
                    <a:pt x="1524227" y="380685"/>
                  </a:lnTo>
                  <a:lnTo>
                    <a:pt x="1573732" y="369021"/>
                  </a:lnTo>
                  <a:lnTo>
                    <a:pt x="1623000" y="357073"/>
                  </a:lnTo>
                  <a:lnTo>
                    <a:pt x="1671888" y="345408"/>
                  </a:lnTo>
                  <a:lnTo>
                    <a:pt x="1720253" y="334594"/>
                  </a:lnTo>
                  <a:lnTo>
                    <a:pt x="1767953" y="325196"/>
                  </a:lnTo>
                  <a:lnTo>
                    <a:pt x="1814846" y="317781"/>
                  </a:lnTo>
                  <a:lnTo>
                    <a:pt x="1860789" y="312917"/>
                  </a:lnTo>
                  <a:lnTo>
                    <a:pt x="1905640" y="311170"/>
                  </a:lnTo>
                  <a:lnTo>
                    <a:pt x="1957303" y="312407"/>
                  </a:lnTo>
                  <a:lnTo>
                    <a:pt x="2007783" y="315966"/>
                  </a:lnTo>
                  <a:lnTo>
                    <a:pt x="2057199" y="321619"/>
                  </a:lnTo>
                  <a:lnTo>
                    <a:pt x="2105669" y="329139"/>
                  </a:lnTo>
                  <a:lnTo>
                    <a:pt x="2153313" y="338298"/>
                  </a:lnTo>
                  <a:lnTo>
                    <a:pt x="2200249" y="348869"/>
                  </a:lnTo>
                  <a:lnTo>
                    <a:pt x="2246598" y="360623"/>
                  </a:lnTo>
                  <a:lnTo>
                    <a:pt x="2292477" y="373333"/>
                  </a:lnTo>
                  <a:lnTo>
                    <a:pt x="2338007" y="386772"/>
                  </a:lnTo>
                  <a:lnTo>
                    <a:pt x="2383306" y="400711"/>
                  </a:lnTo>
                  <a:lnTo>
                    <a:pt x="2428493" y="414924"/>
                  </a:lnTo>
                </a:path>
                <a:path w="3698240" h="2534920">
                  <a:moveTo>
                    <a:pt x="127741" y="518678"/>
                  </a:moveTo>
                  <a:lnTo>
                    <a:pt x="174677" y="503055"/>
                  </a:lnTo>
                  <a:lnTo>
                    <a:pt x="221766" y="487791"/>
                  </a:lnTo>
                  <a:lnTo>
                    <a:pt x="269155" y="473187"/>
                  </a:lnTo>
                  <a:lnTo>
                    <a:pt x="316992" y="459548"/>
                  </a:lnTo>
                  <a:lnTo>
                    <a:pt x="365424" y="447175"/>
                  </a:lnTo>
                  <a:lnTo>
                    <a:pt x="414599" y="436373"/>
                  </a:lnTo>
                  <a:lnTo>
                    <a:pt x="464663" y="427443"/>
                  </a:lnTo>
                  <a:lnTo>
                    <a:pt x="515765" y="420690"/>
                  </a:lnTo>
                  <a:lnTo>
                    <a:pt x="568051" y="416416"/>
                  </a:lnTo>
                  <a:lnTo>
                    <a:pt x="621670" y="414924"/>
                  </a:lnTo>
                  <a:lnTo>
                    <a:pt x="667569" y="416965"/>
                  </a:lnTo>
                  <a:lnTo>
                    <a:pt x="714674" y="422609"/>
                  </a:lnTo>
                  <a:lnTo>
                    <a:pt x="762812" y="431135"/>
                  </a:lnTo>
                  <a:lnTo>
                    <a:pt x="811812" y="441823"/>
                  </a:lnTo>
                  <a:lnTo>
                    <a:pt x="861501" y="453952"/>
                  </a:lnTo>
                  <a:lnTo>
                    <a:pt x="911710" y="466801"/>
                  </a:lnTo>
                  <a:lnTo>
                    <a:pt x="962264" y="479650"/>
                  </a:lnTo>
                  <a:lnTo>
                    <a:pt x="1012994" y="491778"/>
                  </a:lnTo>
                  <a:lnTo>
                    <a:pt x="1063728" y="502466"/>
                  </a:lnTo>
                  <a:lnTo>
                    <a:pt x="1114293" y="510992"/>
                  </a:lnTo>
                  <a:lnTo>
                    <a:pt x="1164518" y="516636"/>
                  </a:lnTo>
                  <a:lnTo>
                    <a:pt x="1214231" y="518678"/>
                  </a:lnTo>
                  <a:lnTo>
                    <a:pt x="1263917" y="516636"/>
                  </a:lnTo>
                  <a:lnTo>
                    <a:pt x="1314119" y="510992"/>
                  </a:lnTo>
                  <a:lnTo>
                    <a:pt x="1364667" y="502466"/>
                  </a:lnTo>
                  <a:lnTo>
                    <a:pt x="1415388" y="491778"/>
                  </a:lnTo>
                  <a:lnTo>
                    <a:pt x="1466111" y="479650"/>
                  </a:lnTo>
                  <a:lnTo>
                    <a:pt x="1516665" y="466801"/>
                  </a:lnTo>
                  <a:lnTo>
                    <a:pt x="1566878" y="453952"/>
                  </a:lnTo>
                  <a:lnTo>
                    <a:pt x="1616579" y="441823"/>
                  </a:lnTo>
                  <a:lnTo>
                    <a:pt x="1665595" y="431135"/>
                  </a:lnTo>
                  <a:lnTo>
                    <a:pt x="1713755" y="422609"/>
                  </a:lnTo>
                  <a:lnTo>
                    <a:pt x="1760889" y="416965"/>
                  </a:lnTo>
                  <a:lnTo>
                    <a:pt x="1806823" y="414924"/>
                  </a:lnTo>
                  <a:lnTo>
                    <a:pt x="1860439" y="416416"/>
                  </a:lnTo>
                  <a:lnTo>
                    <a:pt x="1912716" y="420690"/>
                  </a:lnTo>
                  <a:lnTo>
                    <a:pt x="1963806" y="427443"/>
                  </a:lnTo>
                  <a:lnTo>
                    <a:pt x="2013857" y="436373"/>
                  </a:lnTo>
                  <a:lnTo>
                    <a:pt x="2063019" y="447175"/>
                  </a:lnTo>
                  <a:lnTo>
                    <a:pt x="2111441" y="459548"/>
                  </a:lnTo>
                  <a:lnTo>
                    <a:pt x="2159273" y="473187"/>
                  </a:lnTo>
                  <a:lnTo>
                    <a:pt x="2206664" y="487791"/>
                  </a:lnTo>
                  <a:lnTo>
                    <a:pt x="2253764" y="503055"/>
                  </a:lnTo>
                  <a:lnTo>
                    <a:pt x="2300721" y="518678"/>
                  </a:lnTo>
                </a:path>
                <a:path w="3698240" h="2534920">
                  <a:moveTo>
                    <a:pt x="2434955" y="1910090"/>
                  </a:moveTo>
                  <a:lnTo>
                    <a:pt x="2435989" y="1933193"/>
                  </a:lnTo>
                  <a:lnTo>
                    <a:pt x="2435062" y="1961094"/>
                  </a:lnTo>
                  <a:lnTo>
                    <a:pt x="2430180" y="1998545"/>
                  </a:lnTo>
                  <a:lnTo>
                    <a:pt x="2419349" y="2050298"/>
                  </a:lnTo>
                  <a:lnTo>
                    <a:pt x="2408796" y="2090504"/>
                  </a:lnTo>
                  <a:lnTo>
                    <a:pt x="2394550" y="2139621"/>
                  </a:lnTo>
                  <a:lnTo>
                    <a:pt x="2378087" y="2194086"/>
                  </a:lnTo>
                  <a:lnTo>
                    <a:pt x="2360879" y="2250340"/>
                  </a:lnTo>
                  <a:lnTo>
                    <a:pt x="2344401" y="2304821"/>
                  </a:lnTo>
                  <a:lnTo>
                    <a:pt x="2330126" y="2353967"/>
                  </a:lnTo>
                  <a:lnTo>
                    <a:pt x="2319527" y="2394219"/>
                  </a:lnTo>
                  <a:lnTo>
                    <a:pt x="2308749" y="2445949"/>
                  </a:lnTo>
                  <a:lnTo>
                    <a:pt x="2302944" y="2511267"/>
                  </a:lnTo>
                  <a:lnTo>
                    <a:pt x="2304013" y="2534427"/>
                  </a:lnTo>
                </a:path>
                <a:path w="3698240" h="2534920">
                  <a:moveTo>
                    <a:pt x="2554711" y="1275100"/>
                  </a:moveTo>
                  <a:lnTo>
                    <a:pt x="2555727" y="1298256"/>
                  </a:lnTo>
                  <a:lnTo>
                    <a:pt x="2554772" y="1326165"/>
                  </a:lnTo>
                  <a:lnTo>
                    <a:pt x="2549885" y="1363624"/>
                  </a:lnTo>
                  <a:lnTo>
                    <a:pt x="2539105" y="1415430"/>
                  </a:lnTo>
                  <a:lnTo>
                    <a:pt x="2528552" y="1455635"/>
                  </a:lnTo>
                  <a:lnTo>
                    <a:pt x="2514306" y="1504747"/>
                  </a:lnTo>
                  <a:lnTo>
                    <a:pt x="2497843" y="1559203"/>
                  </a:lnTo>
                  <a:lnTo>
                    <a:pt x="2480635" y="1615440"/>
                  </a:lnTo>
                  <a:lnTo>
                    <a:pt x="2464157" y="1669896"/>
                  </a:lnTo>
                  <a:lnTo>
                    <a:pt x="2449882" y="1719008"/>
                  </a:lnTo>
                  <a:lnTo>
                    <a:pt x="2439283" y="1759214"/>
                  </a:lnTo>
                  <a:lnTo>
                    <a:pt x="2428506" y="1810966"/>
                  </a:lnTo>
                  <a:lnTo>
                    <a:pt x="2422713" y="1876318"/>
                  </a:lnTo>
                  <a:lnTo>
                    <a:pt x="2423800" y="1899422"/>
                  </a:lnTo>
                </a:path>
                <a:path w="3698240" h="2534920">
                  <a:moveTo>
                    <a:pt x="2678551" y="640232"/>
                  </a:moveTo>
                  <a:lnTo>
                    <a:pt x="2679554" y="663335"/>
                  </a:lnTo>
                  <a:lnTo>
                    <a:pt x="2678597" y="691236"/>
                  </a:lnTo>
                  <a:lnTo>
                    <a:pt x="2673708" y="728687"/>
                  </a:lnTo>
                  <a:lnTo>
                    <a:pt x="2662915" y="780440"/>
                  </a:lnTo>
                  <a:lnTo>
                    <a:pt x="2652363" y="820636"/>
                  </a:lnTo>
                  <a:lnTo>
                    <a:pt x="2638121" y="869744"/>
                  </a:lnTo>
                  <a:lnTo>
                    <a:pt x="2621662" y="924200"/>
                  </a:lnTo>
                  <a:lnTo>
                    <a:pt x="2604458" y="980441"/>
                  </a:lnTo>
                  <a:lnTo>
                    <a:pt x="2587980" y="1034901"/>
                  </a:lnTo>
                  <a:lnTo>
                    <a:pt x="2573701" y="1084017"/>
                  </a:lnTo>
                  <a:lnTo>
                    <a:pt x="2563093" y="1124224"/>
                  </a:lnTo>
                  <a:lnTo>
                    <a:pt x="2552320" y="1176030"/>
                  </a:lnTo>
                  <a:lnTo>
                    <a:pt x="2546535" y="1241397"/>
                  </a:lnTo>
                  <a:lnTo>
                    <a:pt x="2547609" y="1264554"/>
                  </a:lnTo>
                </a:path>
                <a:path w="3698240" h="2534920">
                  <a:moveTo>
                    <a:pt x="2801599" y="5212"/>
                  </a:moveTo>
                  <a:lnTo>
                    <a:pt x="2802686" y="28368"/>
                  </a:lnTo>
                  <a:lnTo>
                    <a:pt x="2801767" y="56277"/>
                  </a:lnTo>
                  <a:lnTo>
                    <a:pt x="2796893" y="93735"/>
                  </a:lnTo>
                  <a:lnTo>
                    <a:pt x="2786115" y="145541"/>
                  </a:lnTo>
                  <a:lnTo>
                    <a:pt x="2775517" y="185748"/>
                  </a:lnTo>
                  <a:lnTo>
                    <a:pt x="2761242" y="234865"/>
                  </a:lnTo>
                  <a:lnTo>
                    <a:pt x="2744763" y="289327"/>
                  </a:lnTo>
                  <a:lnTo>
                    <a:pt x="2727556" y="345571"/>
                  </a:lnTo>
                  <a:lnTo>
                    <a:pt x="2711092" y="400033"/>
                  </a:lnTo>
                  <a:lnTo>
                    <a:pt x="2696847" y="449149"/>
                  </a:lnTo>
                  <a:lnTo>
                    <a:pt x="2686293" y="489356"/>
                  </a:lnTo>
                  <a:lnTo>
                    <a:pt x="2675462" y="541096"/>
                  </a:lnTo>
                  <a:lnTo>
                    <a:pt x="2669654" y="606456"/>
                  </a:lnTo>
                  <a:lnTo>
                    <a:pt x="2670688" y="629564"/>
                  </a:lnTo>
                </a:path>
                <a:path w="3698240" h="2534920">
                  <a:moveTo>
                    <a:pt x="3330183" y="1910090"/>
                  </a:moveTo>
                  <a:lnTo>
                    <a:pt x="3331270" y="1933193"/>
                  </a:lnTo>
                  <a:lnTo>
                    <a:pt x="3330351" y="1961094"/>
                  </a:lnTo>
                  <a:lnTo>
                    <a:pt x="3325477" y="1998545"/>
                  </a:lnTo>
                  <a:lnTo>
                    <a:pt x="3314699" y="2050298"/>
                  </a:lnTo>
                  <a:lnTo>
                    <a:pt x="3304091" y="2090504"/>
                  </a:lnTo>
                  <a:lnTo>
                    <a:pt x="3289812" y="2139621"/>
                  </a:lnTo>
                  <a:lnTo>
                    <a:pt x="3273335" y="2194086"/>
                  </a:lnTo>
                  <a:lnTo>
                    <a:pt x="3256130" y="2250340"/>
                  </a:lnTo>
                  <a:lnTo>
                    <a:pt x="3239671" y="2304821"/>
                  </a:lnTo>
                  <a:lnTo>
                    <a:pt x="3225429" y="2353967"/>
                  </a:lnTo>
                  <a:lnTo>
                    <a:pt x="3214877" y="2394219"/>
                  </a:lnTo>
                  <a:lnTo>
                    <a:pt x="3204098" y="2445949"/>
                  </a:lnTo>
                  <a:lnTo>
                    <a:pt x="3198242" y="2511267"/>
                  </a:lnTo>
                  <a:lnTo>
                    <a:pt x="3199241" y="2534427"/>
                  </a:lnTo>
                </a:path>
                <a:path w="3698240" h="2534920">
                  <a:moveTo>
                    <a:pt x="3449939" y="1275100"/>
                  </a:moveTo>
                  <a:lnTo>
                    <a:pt x="3451026" y="1298256"/>
                  </a:lnTo>
                  <a:lnTo>
                    <a:pt x="3450107" y="1326165"/>
                  </a:lnTo>
                  <a:lnTo>
                    <a:pt x="3445233" y="1363624"/>
                  </a:lnTo>
                  <a:lnTo>
                    <a:pt x="3434455" y="1415430"/>
                  </a:lnTo>
                  <a:lnTo>
                    <a:pt x="3423857" y="1455635"/>
                  </a:lnTo>
                  <a:lnTo>
                    <a:pt x="3409582" y="1504747"/>
                  </a:lnTo>
                  <a:lnTo>
                    <a:pt x="3393103" y="1559203"/>
                  </a:lnTo>
                  <a:lnTo>
                    <a:pt x="3375896" y="1615440"/>
                  </a:lnTo>
                  <a:lnTo>
                    <a:pt x="3359432" y="1669896"/>
                  </a:lnTo>
                  <a:lnTo>
                    <a:pt x="3345187" y="1719008"/>
                  </a:lnTo>
                  <a:lnTo>
                    <a:pt x="3334633" y="1759214"/>
                  </a:lnTo>
                  <a:lnTo>
                    <a:pt x="3323802" y="1810966"/>
                  </a:lnTo>
                  <a:lnTo>
                    <a:pt x="3317981" y="1876318"/>
                  </a:lnTo>
                  <a:lnTo>
                    <a:pt x="3318997" y="1899422"/>
                  </a:lnTo>
                </a:path>
                <a:path w="3698240" h="2534920">
                  <a:moveTo>
                    <a:pt x="3573779" y="640232"/>
                  </a:moveTo>
                  <a:lnTo>
                    <a:pt x="3574800" y="663335"/>
                  </a:lnTo>
                  <a:lnTo>
                    <a:pt x="3573871" y="691236"/>
                  </a:lnTo>
                  <a:lnTo>
                    <a:pt x="3568987" y="728687"/>
                  </a:lnTo>
                  <a:lnTo>
                    <a:pt x="3558143" y="780440"/>
                  </a:lnTo>
                  <a:lnTo>
                    <a:pt x="3547592" y="820636"/>
                  </a:lnTo>
                  <a:lnTo>
                    <a:pt x="3533352" y="869744"/>
                  </a:lnTo>
                  <a:lnTo>
                    <a:pt x="3516900" y="924200"/>
                  </a:lnTo>
                  <a:lnTo>
                    <a:pt x="3499709" y="980441"/>
                  </a:lnTo>
                  <a:lnTo>
                    <a:pt x="3483253" y="1034901"/>
                  </a:lnTo>
                  <a:lnTo>
                    <a:pt x="3469006" y="1084017"/>
                  </a:lnTo>
                  <a:lnTo>
                    <a:pt x="3458443" y="1124224"/>
                  </a:lnTo>
                  <a:lnTo>
                    <a:pt x="3447617" y="1176030"/>
                  </a:lnTo>
                  <a:lnTo>
                    <a:pt x="3441817" y="1241397"/>
                  </a:lnTo>
                  <a:lnTo>
                    <a:pt x="3442837" y="1264554"/>
                  </a:lnTo>
                </a:path>
                <a:path w="3698240" h="2534920">
                  <a:moveTo>
                    <a:pt x="3696949" y="5212"/>
                  </a:moveTo>
                  <a:lnTo>
                    <a:pt x="3697965" y="28368"/>
                  </a:lnTo>
                  <a:lnTo>
                    <a:pt x="3697010" y="56277"/>
                  </a:lnTo>
                  <a:lnTo>
                    <a:pt x="3692123" y="93735"/>
                  </a:lnTo>
                  <a:lnTo>
                    <a:pt x="3681343" y="145541"/>
                  </a:lnTo>
                  <a:lnTo>
                    <a:pt x="3670790" y="185748"/>
                  </a:lnTo>
                  <a:lnTo>
                    <a:pt x="3656544" y="234865"/>
                  </a:lnTo>
                  <a:lnTo>
                    <a:pt x="3640081" y="289327"/>
                  </a:lnTo>
                  <a:lnTo>
                    <a:pt x="3622873" y="345571"/>
                  </a:lnTo>
                  <a:lnTo>
                    <a:pt x="3606395" y="400033"/>
                  </a:lnTo>
                  <a:lnTo>
                    <a:pt x="3592120" y="449149"/>
                  </a:lnTo>
                  <a:lnTo>
                    <a:pt x="3581521" y="489356"/>
                  </a:lnTo>
                  <a:lnTo>
                    <a:pt x="3570744" y="541096"/>
                  </a:lnTo>
                  <a:lnTo>
                    <a:pt x="3564951" y="606456"/>
                  </a:lnTo>
                  <a:lnTo>
                    <a:pt x="3566038" y="629564"/>
                  </a:lnTo>
                </a:path>
                <a:path w="3698240" h="2534920">
                  <a:moveTo>
                    <a:pt x="2798063" y="0"/>
                  </a:moveTo>
                  <a:lnTo>
                    <a:pt x="3689329" y="0"/>
                  </a:lnTo>
                </a:path>
                <a:path w="3698240" h="2534920">
                  <a:moveTo>
                    <a:pt x="2553187" y="1269888"/>
                  </a:moveTo>
                  <a:lnTo>
                    <a:pt x="3444361" y="1269888"/>
                  </a:lnTo>
                </a:path>
                <a:path w="3698240" h="2534920">
                  <a:moveTo>
                    <a:pt x="2429377" y="1904756"/>
                  </a:moveTo>
                  <a:lnTo>
                    <a:pt x="3320521" y="1904756"/>
                  </a:lnTo>
                </a:path>
                <a:path w="3698240" h="2534920">
                  <a:moveTo>
                    <a:pt x="2676265" y="634898"/>
                  </a:moveTo>
                  <a:lnTo>
                    <a:pt x="3567562" y="634898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92612" y="4053217"/>
              <a:ext cx="3515360" cy="38100"/>
            </a:xfrm>
            <a:custGeom>
              <a:avLst/>
              <a:gdLst/>
              <a:ahLst/>
              <a:cxnLst/>
              <a:rect l="l" t="t" r="r" b="b"/>
              <a:pathLst>
                <a:path w="3515359" h="38100">
                  <a:moveTo>
                    <a:pt x="3515106" y="25387"/>
                  </a:moveTo>
                  <a:lnTo>
                    <a:pt x="0" y="25387"/>
                  </a:lnTo>
                  <a:lnTo>
                    <a:pt x="0" y="38100"/>
                  </a:lnTo>
                  <a:lnTo>
                    <a:pt x="3515106" y="38100"/>
                  </a:lnTo>
                  <a:lnTo>
                    <a:pt x="3515106" y="25387"/>
                  </a:lnTo>
                  <a:close/>
                </a:path>
                <a:path w="3515359" h="38100">
                  <a:moveTo>
                    <a:pt x="3515106" y="0"/>
                  </a:moveTo>
                  <a:lnTo>
                    <a:pt x="0" y="0"/>
                  </a:lnTo>
                  <a:lnTo>
                    <a:pt x="0" y="12687"/>
                  </a:lnTo>
                  <a:lnTo>
                    <a:pt x="3515106" y="12687"/>
                  </a:lnTo>
                  <a:lnTo>
                    <a:pt x="35151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23850" y="4613315"/>
            <a:ext cx="2110740" cy="39878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00"/>
              </a:spcBef>
            </a:pPr>
            <a:r>
              <a:rPr sz="2000" b="1" spc="-10" dirty="0">
                <a:solidFill>
                  <a:srgbClr val="00006D"/>
                </a:solidFill>
                <a:latin typeface="Times New Roman"/>
                <a:cs typeface="Times New Roman"/>
              </a:rPr>
              <a:t>Wind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67908" y="1448038"/>
            <a:ext cx="2092960" cy="2742565"/>
            <a:chOff x="1167908" y="1448038"/>
            <a:chExt cx="2092960" cy="2742565"/>
          </a:xfrm>
        </p:grpSpPr>
        <p:sp>
          <p:nvSpPr>
            <p:cNvPr id="14" name="object 14"/>
            <p:cNvSpPr/>
            <p:nvPr/>
          </p:nvSpPr>
          <p:spPr>
            <a:xfrm>
              <a:off x="2103369" y="1468374"/>
              <a:ext cx="967740" cy="2703195"/>
            </a:xfrm>
            <a:custGeom>
              <a:avLst/>
              <a:gdLst/>
              <a:ahLst/>
              <a:cxnLst/>
              <a:rect l="l" t="t" r="r" b="b"/>
              <a:pathLst>
                <a:path w="967739" h="2703195">
                  <a:moveTo>
                    <a:pt x="1523" y="0"/>
                  </a:moveTo>
                  <a:lnTo>
                    <a:pt x="967124" y="0"/>
                  </a:lnTo>
                </a:path>
                <a:path w="967739" h="2703195">
                  <a:moveTo>
                    <a:pt x="0" y="1330330"/>
                  </a:moveTo>
                  <a:lnTo>
                    <a:pt x="967124" y="1330330"/>
                  </a:lnTo>
                </a:path>
                <a:path w="967739" h="2703195">
                  <a:moveTo>
                    <a:pt x="1523" y="1982083"/>
                  </a:moveTo>
                  <a:lnTo>
                    <a:pt x="967124" y="1982083"/>
                  </a:lnTo>
                </a:path>
                <a:path w="967739" h="2703195">
                  <a:moveTo>
                    <a:pt x="1523" y="720730"/>
                  </a:moveTo>
                  <a:lnTo>
                    <a:pt x="967124" y="720730"/>
                  </a:lnTo>
                </a:path>
                <a:path w="967739" h="2703195">
                  <a:moveTo>
                    <a:pt x="15752" y="0"/>
                  </a:moveTo>
                  <a:lnTo>
                    <a:pt x="15752" y="2702813"/>
                  </a:lnTo>
                </a:path>
                <a:path w="967739" h="2703195">
                  <a:moveTo>
                    <a:pt x="967124" y="0"/>
                  </a:moveTo>
                  <a:lnTo>
                    <a:pt x="967124" y="2702813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39620" y="1451213"/>
              <a:ext cx="1561465" cy="2676525"/>
            </a:xfrm>
            <a:custGeom>
              <a:avLst/>
              <a:gdLst/>
              <a:ahLst/>
              <a:cxnLst/>
              <a:rect l="l" t="t" r="r" b="b"/>
              <a:pathLst>
                <a:path w="1561464" h="2676525">
                  <a:moveTo>
                    <a:pt x="1110590" y="2003297"/>
                  </a:moveTo>
                  <a:lnTo>
                    <a:pt x="1111853" y="2027444"/>
                  </a:lnTo>
                  <a:lnTo>
                    <a:pt x="1110987" y="2056519"/>
                  </a:lnTo>
                  <a:lnTo>
                    <a:pt x="1105860" y="2095499"/>
                  </a:lnTo>
                  <a:lnTo>
                    <a:pt x="1094338" y="2149358"/>
                  </a:lnTo>
                  <a:lnTo>
                    <a:pt x="1083068" y="2191239"/>
                  </a:lnTo>
                  <a:lnTo>
                    <a:pt x="1067845" y="2242363"/>
                  </a:lnTo>
                  <a:lnTo>
                    <a:pt x="1050250" y="2299029"/>
                  </a:lnTo>
                  <a:lnTo>
                    <a:pt x="1031865" y="2357538"/>
                  </a:lnTo>
                  <a:lnTo>
                    <a:pt x="1014270" y="2414190"/>
                  </a:lnTo>
                  <a:lnTo>
                    <a:pt x="999047" y="2465286"/>
                  </a:lnTo>
                  <a:lnTo>
                    <a:pt x="987777" y="2507126"/>
                  </a:lnTo>
                  <a:lnTo>
                    <a:pt x="976327" y="2561055"/>
                  </a:lnTo>
                  <a:lnTo>
                    <a:pt x="971221" y="2600055"/>
                  </a:lnTo>
                  <a:lnTo>
                    <a:pt x="970331" y="2629101"/>
                  </a:lnTo>
                  <a:lnTo>
                    <a:pt x="971525" y="2653168"/>
                  </a:lnTo>
                </a:path>
                <a:path w="1561464" h="2676525">
                  <a:moveTo>
                    <a:pt x="1240642" y="1342156"/>
                  </a:moveTo>
                  <a:lnTo>
                    <a:pt x="1241831" y="1366233"/>
                  </a:lnTo>
                  <a:lnTo>
                    <a:pt x="1240940" y="1395305"/>
                  </a:lnTo>
                  <a:lnTo>
                    <a:pt x="1235833" y="1434310"/>
                  </a:lnTo>
                  <a:lnTo>
                    <a:pt x="1224378" y="1488185"/>
                  </a:lnTo>
                  <a:lnTo>
                    <a:pt x="1213112" y="1530039"/>
                  </a:lnTo>
                  <a:lnTo>
                    <a:pt x="1197891" y="1581153"/>
                  </a:lnTo>
                  <a:lnTo>
                    <a:pt x="1180296" y="1637823"/>
                  </a:lnTo>
                  <a:lnTo>
                    <a:pt x="1161911" y="1696344"/>
                  </a:lnTo>
                  <a:lnTo>
                    <a:pt x="1144317" y="1753010"/>
                  </a:lnTo>
                  <a:lnTo>
                    <a:pt x="1129095" y="1804117"/>
                  </a:lnTo>
                  <a:lnTo>
                    <a:pt x="1117829" y="1845960"/>
                  </a:lnTo>
                  <a:lnTo>
                    <a:pt x="1106305" y="1899818"/>
                  </a:lnTo>
                  <a:lnTo>
                    <a:pt x="1101175" y="1938798"/>
                  </a:lnTo>
                  <a:lnTo>
                    <a:pt x="1100309" y="1967874"/>
                  </a:lnTo>
                  <a:lnTo>
                    <a:pt x="1101577" y="1992020"/>
                  </a:lnTo>
                </a:path>
                <a:path w="1561464" h="2676525">
                  <a:moveTo>
                    <a:pt x="1375004" y="680984"/>
                  </a:moveTo>
                  <a:lnTo>
                    <a:pt x="1376267" y="705057"/>
                  </a:lnTo>
                  <a:lnTo>
                    <a:pt x="1375401" y="734103"/>
                  </a:lnTo>
                  <a:lnTo>
                    <a:pt x="1370274" y="773104"/>
                  </a:lnTo>
                  <a:lnTo>
                    <a:pt x="1358752" y="827044"/>
                  </a:lnTo>
                  <a:lnTo>
                    <a:pt x="1347482" y="868880"/>
                  </a:lnTo>
                  <a:lnTo>
                    <a:pt x="1332259" y="919971"/>
                  </a:lnTo>
                  <a:lnTo>
                    <a:pt x="1314664" y="976619"/>
                  </a:lnTo>
                  <a:lnTo>
                    <a:pt x="1296279" y="1035123"/>
                  </a:lnTo>
                  <a:lnTo>
                    <a:pt x="1278684" y="1091786"/>
                  </a:lnTo>
                  <a:lnTo>
                    <a:pt x="1263461" y="1142907"/>
                  </a:lnTo>
                  <a:lnTo>
                    <a:pt x="1252191" y="1184788"/>
                  </a:lnTo>
                  <a:lnTo>
                    <a:pt x="1240741" y="1238644"/>
                  </a:lnTo>
                  <a:lnTo>
                    <a:pt x="1235635" y="1277611"/>
                  </a:lnTo>
                  <a:lnTo>
                    <a:pt x="1234745" y="1306650"/>
                  </a:lnTo>
                  <a:lnTo>
                    <a:pt x="1235939" y="1330726"/>
                  </a:lnTo>
                </a:path>
                <a:path w="1561464" h="2676525">
                  <a:moveTo>
                    <a:pt x="1508735" y="19690"/>
                  </a:moveTo>
                  <a:lnTo>
                    <a:pt x="1509980" y="43836"/>
                  </a:lnTo>
                  <a:lnTo>
                    <a:pt x="1509083" y="72911"/>
                  </a:lnTo>
                  <a:lnTo>
                    <a:pt x="1503950" y="111891"/>
                  </a:lnTo>
                  <a:lnTo>
                    <a:pt x="1492483" y="165750"/>
                  </a:lnTo>
                  <a:lnTo>
                    <a:pt x="1481213" y="207592"/>
                  </a:lnTo>
                  <a:lnTo>
                    <a:pt x="1465990" y="258698"/>
                  </a:lnTo>
                  <a:lnTo>
                    <a:pt x="1448395" y="315363"/>
                  </a:lnTo>
                  <a:lnTo>
                    <a:pt x="1430010" y="373880"/>
                  </a:lnTo>
                  <a:lnTo>
                    <a:pt x="1412415" y="430545"/>
                  </a:lnTo>
                  <a:lnTo>
                    <a:pt x="1397192" y="481651"/>
                  </a:lnTo>
                  <a:lnTo>
                    <a:pt x="1385922" y="523493"/>
                  </a:lnTo>
                  <a:lnTo>
                    <a:pt x="1374400" y="577382"/>
                  </a:lnTo>
                  <a:lnTo>
                    <a:pt x="1369273" y="616389"/>
                  </a:lnTo>
                  <a:lnTo>
                    <a:pt x="1368407" y="645463"/>
                  </a:lnTo>
                  <a:lnTo>
                    <a:pt x="1369670" y="669554"/>
                  </a:lnTo>
                </a:path>
                <a:path w="1561464" h="2676525">
                  <a:moveTo>
                    <a:pt x="140314" y="2003297"/>
                  </a:moveTo>
                  <a:lnTo>
                    <a:pt x="141559" y="2027444"/>
                  </a:lnTo>
                  <a:lnTo>
                    <a:pt x="140661" y="2056519"/>
                  </a:lnTo>
                  <a:lnTo>
                    <a:pt x="135524" y="2095499"/>
                  </a:lnTo>
                  <a:lnTo>
                    <a:pt x="124050" y="2149358"/>
                  </a:lnTo>
                  <a:lnTo>
                    <a:pt x="112784" y="2191239"/>
                  </a:lnTo>
                  <a:lnTo>
                    <a:pt x="97563" y="2242363"/>
                  </a:lnTo>
                  <a:lnTo>
                    <a:pt x="79968" y="2299029"/>
                  </a:lnTo>
                  <a:lnTo>
                    <a:pt x="61583" y="2357538"/>
                  </a:lnTo>
                  <a:lnTo>
                    <a:pt x="43989" y="2414190"/>
                  </a:lnTo>
                  <a:lnTo>
                    <a:pt x="28767" y="2465286"/>
                  </a:lnTo>
                  <a:lnTo>
                    <a:pt x="17501" y="2507126"/>
                  </a:lnTo>
                  <a:lnTo>
                    <a:pt x="6033" y="2561055"/>
                  </a:lnTo>
                  <a:lnTo>
                    <a:pt x="896" y="2600055"/>
                  </a:lnTo>
                  <a:lnTo>
                    <a:pt x="0" y="2629101"/>
                  </a:lnTo>
                  <a:lnTo>
                    <a:pt x="1249" y="2653168"/>
                  </a:lnTo>
                </a:path>
                <a:path w="1561464" h="2676525">
                  <a:moveTo>
                    <a:pt x="270354" y="1342156"/>
                  </a:moveTo>
                  <a:lnTo>
                    <a:pt x="271548" y="1366233"/>
                  </a:lnTo>
                  <a:lnTo>
                    <a:pt x="270658" y="1395305"/>
                  </a:lnTo>
                  <a:lnTo>
                    <a:pt x="265552" y="1434310"/>
                  </a:lnTo>
                  <a:lnTo>
                    <a:pt x="254102" y="1488185"/>
                  </a:lnTo>
                  <a:lnTo>
                    <a:pt x="242836" y="1530039"/>
                  </a:lnTo>
                  <a:lnTo>
                    <a:pt x="227612" y="1581153"/>
                  </a:lnTo>
                  <a:lnTo>
                    <a:pt x="210010" y="1637823"/>
                  </a:lnTo>
                  <a:lnTo>
                    <a:pt x="191611" y="1696344"/>
                  </a:lnTo>
                  <a:lnTo>
                    <a:pt x="173993" y="1753010"/>
                  </a:lnTo>
                  <a:lnTo>
                    <a:pt x="158737" y="1804117"/>
                  </a:lnTo>
                  <a:lnTo>
                    <a:pt x="147422" y="1845960"/>
                  </a:lnTo>
                  <a:lnTo>
                    <a:pt x="135974" y="1899818"/>
                  </a:lnTo>
                  <a:lnTo>
                    <a:pt x="130881" y="1938798"/>
                  </a:lnTo>
                  <a:lnTo>
                    <a:pt x="130026" y="1967874"/>
                  </a:lnTo>
                  <a:lnTo>
                    <a:pt x="131289" y="1992020"/>
                  </a:lnTo>
                </a:path>
                <a:path w="1561464" h="2676525">
                  <a:moveTo>
                    <a:pt x="404728" y="680984"/>
                  </a:moveTo>
                  <a:lnTo>
                    <a:pt x="405989" y="705057"/>
                  </a:lnTo>
                  <a:lnTo>
                    <a:pt x="405119" y="734103"/>
                  </a:lnTo>
                  <a:lnTo>
                    <a:pt x="399988" y="773104"/>
                  </a:lnTo>
                  <a:lnTo>
                    <a:pt x="388464" y="827044"/>
                  </a:lnTo>
                  <a:lnTo>
                    <a:pt x="377198" y="868880"/>
                  </a:lnTo>
                  <a:lnTo>
                    <a:pt x="361977" y="919971"/>
                  </a:lnTo>
                  <a:lnTo>
                    <a:pt x="344382" y="976619"/>
                  </a:lnTo>
                  <a:lnTo>
                    <a:pt x="325997" y="1035123"/>
                  </a:lnTo>
                  <a:lnTo>
                    <a:pt x="308403" y="1091786"/>
                  </a:lnTo>
                  <a:lnTo>
                    <a:pt x="293181" y="1142907"/>
                  </a:lnTo>
                  <a:lnTo>
                    <a:pt x="281915" y="1184788"/>
                  </a:lnTo>
                  <a:lnTo>
                    <a:pt x="270447" y="1238644"/>
                  </a:lnTo>
                  <a:lnTo>
                    <a:pt x="265310" y="1277611"/>
                  </a:lnTo>
                  <a:lnTo>
                    <a:pt x="264413" y="1306650"/>
                  </a:lnTo>
                  <a:lnTo>
                    <a:pt x="265663" y="1330726"/>
                  </a:lnTo>
                </a:path>
                <a:path w="1561464" h="2676525">
                  <a:moveTo>
                    <a:pt x="538459" y="19690"/>
                  </a:moveTo>
                  <a:lnTo>
                    <a:pt x="539648" y="43836"/>
                  </a:lnTo>
                  <a:lnTo>
                    <a:pt x="538757" y="72911"/>
                  </a:lnTo>
                  <a:lnTo>
                    <a:pt x="533650" y="111891"/>
                  </a:lnTo>
                  <a:lnTo>
                    <a:pt x="522195" y="165750"/>
                  </a:lnTo>
                  <a:lnTo>
                    <a:pt x="510929" y="207592"/>
                  </a:lnTo>
                  <a:lnTo>
                    <a:pt x="495708" y="258698"/>
                  </a:lnTo>
                  <a:lnTo>
                    <a:pt x="478113" y="315363"/>
                  </a:lnTo>
                  <a:lnTo>
                    <a:pt x="459728" y="373880"/>
                  </a:lnTo>
                  <a:lnTo>
                    <a:pt x="442134" y="430545"/>
                  </a:lnTo>
                  <a:lnTo>
                    <a:pt x="426912" y="481651"/>
                  </a:lnTo>
                  <a:lnTo>
                    <a:pt x="415646" y="523493"/>
                  </a:lnTo>
                  <a:lnTo>
                    <a:pt x="404122" y="577382"/>
                  </a:lnTo>
                  <a:lnTo>
                    <a:pt x="398992" y="616389"/>
                  </a:lnTo>
                  <a:lnTo>
                    <a:pt x="398126" y="645463"/>
                  </a:lnTo>
                  <a:lnTo>
                    <a:pt x="399394" y="669554"/>
                  </a:lnTo>
                </a:path>
                <a:path w="1561464" h="2676525">
                  <a:moveTo>
                    <a:pt x="527529" y="17160"/>
                  </a:moveTo>
                  <a:lnTo>
                    <a:pt x="1492983" y="17160"/>
                  </a:lnTo>
                </a:path>
                <a:path w="1561464" h="2676525">
                  <a:moveTo>
                    <a:pt x="261091" y="1341119"/>
                  </a:moveTo>
                  <a:lnTo>
                    <a:pt x="1228188" y="1341119"/>
                  </a:lnTo>
                </a:path>
                <a:path w="1561464" h="2676525">
                  <a:moveTo>
                    <a:pt x="127991" y="2002414"/>
                  </a:moveTo>
                  <a:lnTo>
                    <a:pt x="1093445" y="2002414"/>
                  </a:lnTo>
                </a:path>
                <a:path w="1561464" h="2676525">
                  <a:moveTo>
                    <a:pt x="395834" y="737890"/>
                  </a:moveTo>
                  <a:lnTo>
                    <a:pt x="1361419" y="737890"/>
                  </a:lnTo>
                </a:path>
                <a:path w="1561464" h="2676525">
                  <a:moveTo>
                    <a:pt x="1373611" y="2015002"/>
                  </a:moveTo>
                  <a:lnTo>
                    <a:pt x="1377441" y="2038815"/>
                  </a:lnTo>
                  <a:lnTo>
                    <a:pt x="1379703" y="2067797"/>
                  </a:lnTo>
                  <a:lnTo>
                    <a:pt x="1378823" y="2107118"/>
                  </a:lnTo>
                  <a:lnTo>
                    <a:pt x="1373230" y="2161946"/>
                  </a:lnTo>
                  <a:lnTo>
                    <a:pt x="1366526" y="2204779"/>
                  </a:lnTo>
                  <a:lnTo>
                    <a:pt x="1356891" y="2257243"/>
                  </a:lnTo>
                  <a:lnTo>
                    <a:pt x="1345497" y="2315482"/>
                  </a:lnTo>
                  <a:lnTo>
                    <a:pt x="1333517" y="2375642"/>
                  </a:lnTo>
                  <a:lnTo>
                    <a:pt x="1322125" y="2433867"/>
                  </a:lnTo>
                  <a:lnTo>
                    <a:pt x="1312493" y="2486302"/>
                  </a:lnTo>
                  <a:lnTo>
                    <a:pt x="1305793" y="2529093"/>
                  </a:lnTo>
                  <a:lnTo>
                    <a:pt x="1300193" y="2583914"/>
                  </a:lnTo>
                  <a:lnTo>
                    <a:pt x="1299312" y="2623232"/>
                  </a:lnTo>
                  <a:lnTo>
                    <a:pt x="1301575" y="2652215"/>
                  </a:lnTo>
                  <a:lnTo>
                    <a:pt x="1305412" y="2676028"/>
                  </a:lnTo>
                </a:path>
                <a:path w="1561464" h="2676525">
                  <a:moveTo>
                    <a:pt x="1431523" y="1343680"/>
                  </a:moveTo>
                  <a:lnTo>
                    <a:pt x="1435353" y="1367493"/>
                  </a:lnTo>
                  <a:lnTo>
                    <a:pt x="1437615" y="1396475"/>
                  </a:lnTo>
                  <a:lnTo>
                    <a:pt x="1436735" y="1435796"/>
                  </a:lnTo>
                  <a:lnTo>
                    <a:pt x="1431142" y="1490624"/>
                  </a:lnTo>
                  <a:lnTo>
                    <a:pt x="1424438" y="1533412"/>
                  </a:lnTo>
                  <a:lnTo>
                    <a:pt x="1414803" y="1585844"/>
                  </a:lnTo>
                  <a:lnTo>
                    <a:pt x="1403409" y="1644066"/>
                  </a:lnTo>
                  <a:lnTo>
                    <a:pt x="1391429" y="1704223"/>
                  </a:lnTo>
                  <a:lnTo>
                    <a:pt x="1380037" y="1762461"/>
                  </a:lnTo>
                  <a:lnTo>
                    <a:pt x="1370405" y="1814923"/>
                  </a:lnTo>
                  <a:lnTo>
                    <a:pt x="1363705" y="1857755"/>
                  </a:lnTo>
                  <a:lnTo>
                    <a:pt x="1358105" y="1912584"/>
                  </a:lnTo>
                  <a:lnTo>
                    <a:pt x="1357224" y="1951904"/>
                  </a:lnTo>
                  <a:lnTo>
                    <a:pt x="1359487" y="1980887"/>
                  </a:lnTo>
                  <a:lnTo>
                    <a:pt x="1363324" y="2004700"/>
                  </a:lnTo>
                </a:path>
                <a:path w="1561464" h="2676525">
                  <a:moveTo>
                    <a:pt x="1493745" y="671840"/>
                  </a:moveTo>
                  <a:lnTo>
                    <a:pt x="1497582" y="695653"/>
                  </a:lnTo>
                  <a:lnTo>
                    <a:pt x="1499846" y="724635"/>
                  </a:lnTo>
                  <a:lnTo>
                    <a:pt x="1498964" y="763955"/>
                  </a:lnTo>
                  <a:lnTo>
                    <a:pt x="1493364" y="818784"/>
                  </a:lnTo>
                  <a:lnTo>
                    <a:pt x="1486671" y="861572"/>
                  </a:lnTo>
                  <a:lnTo>
                    <a:pt x="1477056" y="914005"/>
                  </a:lnTo>
                  <a:lnTo>
                    <a:pt x="1465687" y="972229"/>
                  </a:lnTo>
                  <a:lnTo>
                    <a:pt x="1453735" y="1032389"/>
                  </a:lnTo>
                  <a:lnTo>
                    <a:pt x="1442366" y="1090632"/>
                  </a:lnTo>
                  <a:lnTo>
                    <a:pt x="1432751" y="1143102"/>
                  </a:lnTo>
                  <a:lnTo>
                    <a:pt x="1426058" y="1185946"/>
                  </a:lnTo>
                  <a:lnTo>
                    <a:pt x="1420463" y="1240688"/>
                  </a:lnTo>
                  <a:lnTo>
                    <a:pt x="1419581" y="1279980"/>
                  </a:lnTo>
                  <a:lnTo>
                    <a:pt x="1421842" y="1308991"/>
                  </a:lnTo>
                  <a:lnTo>
                    <a:pt x="1425677" y="1332890"/>
                  </a:lnTo>
                </a:path>
                <a:path w="1561464" h="2676525">
                  <a:moveTo>
                    <a:pt x="1555348" y="0"/>
                  </a:moveTo>
                  <a:lnTo>
                    <a:pt x="1559178" y="23830"/>
                  </a:lnTo>
                  <a:lnTo>
                    <a:pt x="1561440" y="52818"/>
                  </a:lnTo>
                  <a:lnTo>
                    <a:pt x="1560560" y="92132"/>
                  </a:lnTo>
                  <a:lnTo>
                    <a:pt x="1554967" y="146944"/>
                  </a:lnTo>
                  <a:lnTo>
                    <a:pt x="1548263" y="189781"/>
                  </a:lnTo>
                  <a:lnTo>
                    <a:pt x="1538628" y="242236"/>
                  </a:lnTo>
                  <a:lnTo>
                    <a:pt x="1527234" y="300462"/>
                  </a:lnTo>
                  <a:lnTo>
                    <a:pt x="1515254" y="360610"/>
                  </a:lnTo>
                  <a:lnTo>
                    <a:pt x="1503862" y="418831"/>
                  </a:lnTo>
                  <a:lnTo>
                    <a:pt x="1494230" y="471279"/>
                  </a:lnTo>
                  <a:lnTo>
                    <a:pt x="1487530" y="514106"/>
                  </a:lnTo>
                  <a:lnTo>
                    <a:pt x="1481930" y="568934"/>
                  </a:lnTo>
                  <a:lnTo>
                    <a:pt x="1481049" y="608255"/>
                  </a:lnTo>
                  <a:lnTo>
                    <a:pt x="1483312" y="637237"/>
                  </a:lnTo>
                  <a:lnTo>
                    <a:pt x="1487149" y="661050"/>
                  </a:lnTo>
                </a:path>
                <a:path w="1561464" h="2676525">
                  <a:moveTo>
                    <a:pt x="589251" y="17160"/>
                  </a:moveTo>
                  <a:lnTo>
                    <a:pt x="1554836" y="17160"/>
                  </a:lnTo>
                </a:path>
                <a:path w="1561464" h="2676525">
                  <a:moveTo>
                    <a:pt x="451329" y="1341119"/>
                  </a:moveTo>
                  <a:lnTo>
                    <a:pt x="1418438" y="1341119"/>
                  </a:lnTo>
                </a:path>
                <a:path w="1561464" h="2676525">
                  <a:moveTo>
                    <a:pt x="386309" y="2002414"/>
                  </a:moveTo>
                  <a:lnTo>
                    <a:pt x="1351894" y="2002414"/>
                  </a:lnTo>
                </a:path>
                <a:path w="1561464" h="2676525">
                  <a:moveTo>
                    <a:pt x="522707" y="737890"/>
                  </a:moveTo>
                  <a:lnTo>
                    <a:pt x="1488292" y="737890"/>
                  </a:lnTo>
                </a:path>
                <a:path w="1561464" h="2676525">
                  <a:moveTo>
                    <a:pt x="403323" y="2015002"/>
                  </a:moveTo>
                  <a:lnTo>
                    <a:pt x="407160" y="2038815"/>
                  </a:lnTo>
                  <a:lnTo>
                    <a:pt x="409424" y="2067797"/>
                  </a:lnTo>
                  <a:lnTo>
                    <a:pt x="408542" y="2107118"/>
                  </a:lnTo>
                  <a:lnTo>
                    <a:pt x="402942" y="2161946"/>
                  </a:lnTo>
                  <a:lnTo>
                    <a:pt x="396242" y="2204779"/>
                  </a:lnTo>
                  <a:lnTo>
                    <a:pt x="386610" y="2257243"/>
                  </a:lnTo>
                  <a:lnTo>
                    <a:pt x="375218" y="2315482"/>
                  </a:lnTo>
                  <a:lnTo>
                    <a:pt x="363238" y="2375642"/>
                  </a:lnTo>
                  <a:lnTo>
                    <a:pt x="351845" y="2433867"/>
                  </a:lnTo>
                  <a:lnTo>
                    <a:pt x="342209" y="2486302"/>
                  </a:lnTo>
                  <a:lnTo>
                    <a:pt x="335505" y="2529093"/>
                  </a:lnTo>
                  <a:lnTo>
                    <a:pt x="329912" y="2583914"/>
                  </a:lnTo>
                  <a:lnTo>
                    <a:pt x="329033" y="2623232"/>
                  </a:lnTo>
                  <a:lnTo>
                    <a:pt x="331294" y="2652215"/>
                  </a:lnTo>
                  <a:lnTo>
                    <a:pt x="335124" y="2676028"/>
                  </a:lnTo>
                </a:path>
                <a:path w="1561464" h="2676525">
                  <a:moveTo>
                    <a:pt x="461116" y="1343680"/>
                  </a:moveTo>
                  <a:lnTo>
                    <a:pt x="464948" y="1367493"/>
                  </a:lnTo>
                  <a:lnTo>
                    <a:pt x="467222" y="1396475"/>
                  </a:lnTo>
                  <a:lnTo>
                    <a:pt x="466378" y="1435796"/>
                  </a:lnTo>
                  <a:lnTo>
                    <a:pt x="460854" y="1490624"/>
                  </a:lnTo>
                  <a:lnTo>
                    <a:pt x="454154" y="1533412"/>
                  </a:lnTo>
                  <a:lnTo>
                    <a:pt x="444522" y="1585844"/>
                  </a:lnTo>
                  <a:lnTo>
                    <a:pt x="433130" y="1644066"/>
                  </a:lnTo>
                  <a:lnTo>
                    <a:pt x="421150" y="1704223"/>
                  </a:lnTo>
                  <a:lnTo>
                    <a:pt x="409757" y="1762461"/>
                  </a:lnTo>
                  <a:lnTo>
                    <a:pt x="400121" y="1814923"/>
                  </a:lnTo>
                  <a:lnTo>
                    <a:pt x="393417" y="1857755"/>
                  </a:lnTo>
                  <a:lnTo>
                    <a:pt x="387824" y="1912584"/>
                  </a:lnTo>
                  <a:lnTo>
                    <a:pt x="386945" y="1951904"/>
                  </a:lnTo>
                  <a:lnTo>
                    <a:pt x="389206" y="1980887"/>
                  </a:lnTo>
                  <a:lnTo>
                    <a:pt x="393036" y="2004700"/>
                  </a:lnTo>
                </a:path>
                <a:path w="1561464" h="2676525">
                  <a:moveTo>
                    <a:pt x="523469" y="671840"/>
                  </a:moveTo>
                  <a:lnTo>
                    <a:pt x="527304" y="695653"/>
                  </a:lnTo>
                  <a:lnTo>
                    <a:pt x="529565" y="724635"/>
                  </a:lnTo>
                  <a:lnTo>
                    <a:pt x="528683" y="763955"/>
                  </a:lnTo>
                  <a:lnTo>
                    <a:pt x="523088" y="818784"/>
                  </a:lnTo>
                  <a:lnTo>
                    <a:pt x="516388" y="861572"/>
                  </a:lnTo>
                  <a:lnTo>
                    <a:pt x="506754" y="914005"/>
                  </a:lnTo>
                  <a:lnTo>
                    <a:pt x="495360" y="972229"/>
                  </a:lnTo>
                  <a:lnTo>
                    <a:pt x="483379" y="1032389"/>
                  </a:lnTo>
                  <a:lnTo>
                    <a:pt x="471985" y="1090632"/>
                  </a:lnTo>
                  <a:lnTo>
                    <a:pt x="462351" y="1143102"/>
                  </a:lnTo>
                  <a:lnTo>
                    <a:pt x="455651" y="1185946"/>
                  </a:lnTo>
                  <a:lnTo>
                    <a:pt x="450127" y="1240688"/>
                  </a:lnTo>
                  <a:lnTo>
                    <a:pt x="449284" y="1279980"/>
                  </a:lnTo>
                  <a:lnTo>
                    <a:pt x="451562" y="1308991"/>
                  </a:lnTo>
                  <a:lnTo>
                    <a:pt x="455401" y="1332890"/>
                  </a:lnTo>
                </a:path>
                <a:path w="1561464" h="2676525">
                  <a:moveTo>
                    <a:pt x="585060" y="0"/>
                  </a:moveTo>
                  <a:lnTo>
                    <a:pt x="588897" y="23830"/>
                  </a:lnTo>
                  <a:lnTo>
                    <a:pt x="591161" y="52818"/>
                  </a:lnTo>
                  <a:lnTo>
                    <a:pt x="590279" y="92132"/>
                  </a:lnTo>
                  <a:lnTo>
                    <a:pt x="584679" y="146944"/>
                  </a:lnTo>
                  <a:lnTo>
                    <a:pt x="577979" y="189781"/>
                  </a:lnTo>
                  <a:lnTo>
                    <a:pt x="568347" y="242236"/>
                  </a:lnTo>
                  <a:lnTo>
                    <a:pt x="556955" y="300462"/>
                  </a:lnTo>
                  <a:lnTo>
                    <a:pt x="544975" y="360610"/>
                  </a:lnTo>
                  <a:lnTo>
                    <a:pt x="533582" y="418831"/>
                  </a:lnTo>
                  <a:lnTo>
                    <a:pt x="523946" y="471279"/>
                  </a:lnTo>
                  <a:lnTo>
                    <a:pt x="517242" y="514106"/>
                  </a:lnTo>
                  <a:lnTo>
                    <a:pt x="511649" y="568934"/>
                  </a:lnTo>
                  <a:lnTo>
                    <a:pt x="510770" y="608255"/>
                  </a:lnTo>
                  <a:lnTo>
                    <a:pt x="513031" y="637237"/>
                  </a:lnTo>
                  <a:lnTo>
                    <a:pt x="516861" y="661050"/>
                  </a:lnTo>
                </a:path>
              </a:pathLst>
            </a:custGeom>
            <a:ln w="6349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67904" y="4152137"/>
              <a:ext cx="2092960" cy="38100"/>
            </a:xfrm>
            <a:custGeom>
              <a:avLst/>
              <a:gdLst/>
              <a:ahLst/>
              <a:cxnLst/>
              <a:rect l="l" t="t" r="r" b="b"/>
              <a:pathLst>
                <a:path w="2092960" h="38100">
                  <a:moveTo>
                    <a:pt x="2092807" y="25400"/>
                  </a:moveTo>
                  <a:lnTo>
                    <a:pt x="0" y="25400"/>
                  </a:lnTo>
                  <a:lnTo>
                    <a:pt x="0" y="38100"/>
                  </a:lnTo>
                  <a:lnTo>
                    <a:pt x="2092807" y="38100"/>
                  </a:lnTo>
                  <a:lnTo>
                    <a:pt x="2092807" y="25400"/>
                  </a:lnTo>
                  <a:close/>
                </a:path>
                <a:path w="2092960" h="38100">
                  <a:moveTo>
                    <a:pt x="2092807" y="0"/>
                  </a:moveTo>
                  <a:lnTo>
                    <a:pt x="0" y="0"/>
                  </a:lnTo>
                  <a:lnTo>
                    <a:pt x="0" y="12712"/>
                  </a:lnTo>
                  <a:lnTo>
                    <a:pt x="2092807" y="12712"/>
                  </a:lnTo>
                  <a:lnTo>
                    <a:pt x="20928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349751" y="4046470"/>
            <a:ext cx="150495" cy="255904"/>
          </a:xfrm>
          <a:custGeom>
            <a:avLst/>
            <a:gdLst/>
            <a:ahLst/>
            <a:cxnLst/>
            <a:rect l="l" t="t" r="r" b="b"/>
            <a:pathLst>
              <a:path w="150495" h="255904">
                <a:moveTo>
                  <a:pt x="0" y="0"/>
                </a:moveTo>
                <a:lnTo>
                  <a:pt x="30609" y="39401"/>
                </a:lnTo>
                <a:lnTo>
                  <a:pt x="49601" y="83329"/>
                </a:lnTo>
                <a:lnTo>
                  <a:pt x="56898" y="129352"/>
                </a:lnTo>
                <a:lnTo>
                  <a:pt x="52425" y="175036"/>
                </a:lnTo>
                <a:lnTo>
                  <a:pt x="36106" y="217946"/>
                </a:lnTo>
                <a:lnTo>
                  <a:pt x="7863" y="255650"/>
                </a:lnTo>
              </a:path>
              <a:path w="150495" h="255904">
                <a:moveTo>
                  <a:pt x="92963" y="0"/>
                </a:moveTo>
                <a:lnTo>
                  <a:pt x="123616" y="39401"/>
                </a:lnTo>
                <a:lnTo>
                  <a:pt x="142624" y="83329"/>
                </a:lnTo>
                <a:lnTo>
                  <a:pt x="149927" y="129352"/>
                </a:lnTo>
                <a:lnTo>
                  <a:pt x="145461" y="175036"/>
                </a:lnTo>
                <a:lnTo>
                  <a:pt x="129166" y="217946"/>
                </a:lnTo>
                <a:lnTo>
                  <a:pt x="100980" y="25565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7469" y="4046470"/>
            <a:ext cx="150495" cy="255904"/>
          </a:xfrm>
          <a:custGeom>
            <a:avLst/>
            <a:gdLst/>
            <a:ahLst/>
            <a:cxnLst/>
            <a:rect l="l" t="t" r="r" b="b"/>
            <a:pathLst>
              <a:path w="150494" h="255904">
                <a:moveTo>
                  <a:pt x="149926" y="0"/>
                </a:moveTo>
                <a:lnTo>
                  <a:pt x="119316" y="39401"/>
                </a:lnTo>
                <a:lnTo>
                  <a:pt x="100319" y="83329"/>
                </a:lnTo>
                <a:lnTo>
                  <a:pt x="93012" y="129352"/>
                </a:lnTo>
                <a:lnTo>
                  <a:pt x="97472" y="175036"/>
                </a:lnTo>
                <a:lnTo>
                  <a:pt x="113774" y="217946"/>
                </a:lnTo>
                <a:lnTo>
                  <a:pt x="141995" y="255650"/>
                </a:lnTo>
              </a:path>
              <a:path w="150494" h="255904">
                <a:moveTo>
                  <a:pt x="56901" y="0"/>
                </a:moveTo>
                <a:lnTo>
                  <a:pt x="26294" y="39401"/>
                </a:lnTo>
                <a:lnTo>
                  <a:pt x="7301" y="83329"/>
                </a:lnTo>
                <a:lnTo>
                  <a:pt x="0" y="129352"/>
                </a:lnTo>
                <a:lnTo>
                  <a:pt x="4463" y="175036"/>
                </a:lnTo>
                <a:lnTo>
                  <a:pt x="20766" y="217946"/>
                </a:lnTo>
                <a:lnTo>
                  <a:pt x="48985" y="25565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58133" y="4326004"/>
            <a:ext cx="1522095" cy="50800"/>
          </a:xfrm>
          <a:custGeom>
            <a:avLst/>
            <a:gdLst/>
            <a:ahLst/>
            <a:cxnLst/>
            <a:rect l="l" t="t" r="r" b="b"/>
            <a:pathLst>
              <a:path w="1522095" h="50800">
                <a:moveTo>
                  <a:pt x="50804" y="0"/>
                </a:moveTo>
                <a:lnTo>
                  <a:pt x="0" y="25395"/>
                </a:lnTo>
                <a:lnTo>
                  <a:pt x="50804" y="50791"/>
                </a:lnTo>
                <a:lnTo>
                  <a:pt x="50804" y="30100"/>
                </a:lnTo>
                <a:lnTo>
                  <a:pt x="38100" y="30099"/>
                </a:lnTo>
                <a:lnTo>
                  <a:pt x="38100" y="20574"/>
                </a:lnTo>
                <a:lnTo>
                  <a:pt x="50804" y="20574"/>
                </a:lnTo>
                <a:lnTo>
                  <a:pt x="50804" y="0"/>
                </a:lnTo>
                <a:close/>
              </a:path>
              <a:path w="1522095" h="50800">
                <a:moveTo>
                  <a:pt x="1471303" y="30216"/>
                </a:moveTo>
                <a:lnTo>
                  <a:pt x="1471303" y="50791"/>
                </a:lnTo>
                <a:lnTo>
                  <a:pt x="1512451" y="30217"/>
                </a:lnTo>
                <a:lnTo>
                  <a:pt x="1471303" y="30216"/>
                </a:lnTo>
                <a:close/>
              </a:path>
              <a:path w="1522095" h="50800">
                <a:moveTo>
                  <a:pt x="1471303" y="20691"/>
                </a:moveTo>
                <a:lnTo>
                  <a:pt x="1471303" y="30216"/>
                </a:lnTo>
                <a:lnTo>
                  <a:pt x="1483995" y="30217"/>
                </a:lnTo>
                <a:lnTo>
                  <a:pt x="1483995" y="20692"/>
                </a:lnTo>
                <a:lnTo>
                  <a:pt x="1471303" y="20691"/>
                </a:lnTo>
                <a:close/>
              </a:path>
              <a:path w="1522095" h="50800">
                <a:moveTo>
                  <a:pt x="1471303" y="0"/>
                </a:moveTo>
                <a:lnTo>
                  <a:pt x="1471303" y="20691"/>
                </a:lnTo>
                <a:lnTo>
                  <a:pt x="1483995" y="20692"/>
                </a:lnTo>
                <a:lnTo>
                  <a:pt x="1483995" y="30217"/>
                </a:lnTo>
                <a:lnTo>
                  <a:pt x="1512453" y="30216"/>
                </a:lnTo>
                <a:lnTo>
                  <a:pt x="1522095" y="25395"/>
                </a:lnTo>
                <a:lnTo>
                  <a:pt x="1471303" y="0"/>
                </a:lnTo>
                <a:close/>
              </a:path>
              <a:path w="1522095" h="50800">
                <a:moveTo>
                  <a:pt x="50804" y="20575"/>
                </a:moveTo>
                <a:lnTo>
                  <a:pt x="50804" y="30100"/>
                </a:lnTo>
                <a:lnTo>
                  <a:pt x="1471303" y="30216"/>
                </a:lnTo>
                <a:lnTo>
                  <a:pt x="1471303" y="20691"/>
                </a:lnTo>
                <a:lnTo>
                  <a:pt x="50804" y="20575"/>
                </a:lnTo>
                <a:close/>
              </a:path>
              <a:path w="1522095" h="50800">
                <a:moveTo>
                  <a:pt x="38100" y="20574"/>
                </a:moveTo>
                <a:lnTo>
                  <a:pt x="38100" y="30099"/>
                </a:lnTo>
                <a:lnTo>
                  <a:pt x="50804" y="30100"/>
                </a:lnTo>
                <a:lnTo>
                  <a:pt x="50804" y="20575"/>
                </a:lnTo>
                <a:lnTo>
                  <a:pt x="38100" y="20574"/>
                </a:lnTo>
                <a:close/>
              </a:path>
              <a:path w="1522095" h="50800">
                <a:moveTo>
                  <a:pt x="50804" y="20574"/>
                </a:moveTo>
                <a:lnTo>
                  <a:pt x="38100" y="20574"/>
                </a:lnTo>
                <a:lnTo>
                  <a:pt x="50804" y="20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86550" y="4664689"/>
            <a:ext cx="3236595" cy="40005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2000" b="1" spc="-5" dirty="0">
                <a:solidFill>
                  <a:srgbClr val="00006D"/>
                </a:solidFill>
                <a:latin typeface="Times New Roman"/>
                <a:cs typeface="Times New Roman"/>
              </a:rPr>
              <a:t>Ground</a:t>
            </a:r>
            <a:r>
              <a:rPr sz="2000" b="1" spc="-40" dirty="0">
                <a:solidFill>
                  <a:srgbClr val="00006D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6D"/>
                </a:solidFill>
                <a:latin typeface="Times New Roman"/>
                <a:cs typeface="Times New Roman"/>
              </a:rPr>
              <a:t>motion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740" y="5263991"/>
            <a:ext cx="8916670" cy="1038746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2200" spc="-10" dirty="0">
                <a:latin typeface="Times New Roman"/>
                <a:cs typeface="Times New Roman"/>
              </a:rPr>
              <a:t>Difference </a:t>
            </a:r>
            <a:r>
              <a:rPr sz="2200" spc="-5" dirty="0">
                <a:latin typeface="Times New Roman"/>
                <a:cs typeface="Times New Roman"/>
              </a:rPr>
              <a:t>in transfer of external force in wind and earthquake ?</a:t>
            </a:r>
            <a:r>
              <a:rPr sz="2200" spc="125" dirty="0">
                <a:latin typeface="Times New Roman"/>
                <a:cs typeface="Times New Roman"/>
              </a:rPr>
              <a:t> </a:t>
            </a:r>
            <a:endParaRPr lang="en-US" sz="2200" spc="125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2200" spc="-5" dirty="0" smtClean="0">
                <a:latin typeface="Times New Roman"/>
                <a:cs typeface="Times New Roman"/>
              </a:rPr>
              <a:t>Is </a:t>
            </a:r>
            <a:r>
              <a:rPr sz="2200" spc="-5" dirty="0">
                <a:latin typeface="Times New Roman"/>
                <a:cs typeface="Times New Roman"/>
              </a:rPr>
              <a:t>earthquake always govern design of structure or wind is also in </a:t>
            </a:r>
            <a:r>
              <a:rPr sz="2200" spc="-10" dirty="0">
                <a:latin typeface="Times New Roman"/>
                <a:cs typeface="Times New Roman"/>
              </a:rPr>
              <a:t>some</a:t>
            </a:r>
            <a:r>
              <a:rPr sz="2200" spc="1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cases??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1721" y="254248"/>
            <a:ext cx="4820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0" dirty="0"/>
              <a:t>Static </a:t>
            </a:r>
            <a:r>
              <a:rPr spc="-254" dirty="0"/>
              <a:t>Vs </a:t>
            </a:r>
            <a:r>
              <a:rPr spc="-155" dirty="0"/>
              <a:t>Dynamic</a:t>
            </a:r>
            <a:r>
              <a:rPr spc="110" dirty="0"/>
              <a:t> </a:t>
            </a:r>
            <a:r>
              <a:rPr spc="-225" dirty="0"/>
              <a:t>Force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19456" y="3192536"/>
            <a:ext cx="3580129" cy="2430780"/>
            <a:chOff x="5219456" y="3192536"/>
            <a:chExt cx="3580129" cy="2430780"/>
          </a:xfrm>
        </p:grpSpPr>
        <p:sp>
          <p:nvSpPr>
            <p:cNvPr id="4" name="object 4"/>
            <p:cNvSpPr/>
            <p:nvPr/>
          </p:nvSpPr>
          <p:spPr>
            <a:xfrm>
              <a:off x="5219446" y="3192538"/>
              <a:ext cx="3580129" cy="2430780"/>
            </a:xfrm>
            <a:custGeom>
              <a:avLst/>
              <a:gdLst/>
              <a:ahLst/>
              <a:cxnLst/>
              <a:rect l="l" t="t" r="r" b="b"/>
              <a:pathLst>
                <a:path w="3580129" h="2430779">
                  <a:moveTo>
                    <a:pt x="3580003" y="2373363"/>
                  </a:moveTo>
                  <a:lnTo>
                    <a:pt x="3541903" y="2354313"/>
                  </a:lnTo>
                  <a:lnTo>
                    <a:pt x="3465703" y="2316213"/>
                  </a:lnTo>
                  <a:lnTo>
                    <a:pt x="3465703" y="2354313"/>
                  </a:lnTo>
                  <a:lnTo>
                    <a:pt x="76200" y="2354313"/>
                  </a:lnTo>
                  <a:lnTo>
                    <a:pt x="76200" y="114300"/>
                  </a:lnTo>
                  <a:lnTo>
                    <a:pt x="114300" y="114300"/>
                  </a:lnTo>
                  <a:lnTo>
                    <a:pt x="104775" y="95250"/>
                  </a:lnTo>
                  <a:lnTo>
                    <a:pt x="57150" y="0"/>
                  </a:lnTo>
                  <a:lnTo>
                    <a:pt x="0" y="114300"/>
                  </a:lnTo>
                  <a:lnTo>
                    <a:pt x="38100" y="114300"/>
                  </a:lnTo>
                  <a:lnTo>
                    <a:pt x="38100" y="2373363"/>
                  </a:lnTo>
                  <a:lnTo>
                    <a:pt x="57150" y="2373363"/>
                  </a:lnTo>
                  <a:lnTo>
                    <a:pt x="57150" y="2392413"/>
                  </a:lnTo>
                  <a:lnTo>
                    <a:pt x="3465703" y="2392413"/>
                  </a:lnTo>
                  <a:lnTo>
                    <a:pt x="3465703" y="2430564"/>
                  </a:lnTo>
                  <a:lnTo>
                    <a:pt x="3541928" y="2392413"/>
                  </a:lnTo>
                  <a:lnTo>
                    <a:pt x="3580003" y="23733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67105" y="3392133"/>
              <a:ext cx="2856865" cy="640080"/>
            </a:xfrm>
            <a:custGeom>
              <a:avLst/>
              <a:gdLst/>
              <a:ahLst/>
              <a:cxnLst/>
              <a:rect l="l" t="t" r="r" b="b"/>
              <a:pathLst>
                <a:path w="2856865" h="640079">
                  <a:moveTo>
                    <a:pt x="0" y="639859"/>
                  </a:moveTo>
                  <a:lnTo>
                    <a:pt x="59166" y="630897"/>
                  </a:lnTo>
                  <a:lnTo>
                    <a:pt x="116351" y="621455"/>
                  </a:lnTo>
                  <a:lnTo>
                    <a:pt x="169571" y="611032"/>
                  </a:lnTo>
                  <a:lnTo>
                    <a:pt x="216846" y="599128"/>
                  </a:lnTo>
                  <a:lnTo>
                    <a:pt x="256192" y="585242"/>
                  </a:lnTo>
                  <a:lnTo>
                    <a:pt x="301247" y="535081"/>
                  </a:lnTo>
                  <a:lnTo>
                    <a:pt x="291571" y="493513"/>
                  </a:lnTo>
                  <a:lnTo>
                    <a:pt x="278924" y="454159"/>
                  </a:lnTo>
                  <a:lnTo>
                    <a:pt x="285628" y="427011"/>
                  </a:lnTo>
                  <a:lnTo>
                    <a:pt x="317594" y="420367"/>
                  </a:lnTo>
                  <a:lnTo>
                    <a:pt x="362936" y="427011"/>
                  </a:lnTo>
                  <a:lnTo>
                    <a:pt x="417211" y="433654"/>
                  </a:lnTo>
                  <a:lnTo>
                    <a:pt x="475975" y="427011"/>
                  </a:lnTo>
                  <a:lnTo>
                    <a:pt x="518096" y="409941"/>
                  </a:lnTo>
                  <a:lnTo>
                    <a:pt x="564176" y="384984"/>
                  </a:lnTo>
                  <a:lnTo>
                    <a:pt x="612891" y="356084"/>
                  </a:lnTo>
                  <a:lnTo>
                    <a:pt x="662917" y="327183"/>
                  </a:lnTo>
                  <a:lnTo>
                    <a:pt x="712929" y="302226"/>
                  </a:lnTo>
                  <a:lnTo>
                    <a:pt x="761603" y="285157"/>
                  </a:lnTo>
                  <a:lnTo>
                    <a:pt x="810330" y="274493"/>
                  </a:lnTo>
                  <a:lnTo>
                    <a:pt x="860378" y="266781"/>
                  </a:lnTo>
                  <a:lnTo>
                    <a:pt x="910418" y="263005"/>
                  </a:lnTo>
                  <a:lnTo>
                    <a:pt x="959125" y="264153"/>
                  </a:lnTo>
                  <a:lnTo>
                    <a:pt x="1005172" y="271208"/>
                  </a:lnTo>
                  <a:lnTo>
                    <a:pt x="1047231" y="285157"/>
                  </a:lnTo>
                  <a:lnTo>
                    <a:pt x="1083390" y="309111"/>
                  </a:lnTo>
                  <a:lnTo>
                    <a:pt x="1114258" y="342929"/>
                  </a:lnTo>
                  <a:lnTo>
                    <a:pt x="1142481" y="382669"/>
                  </a:lnTo>
                  <a:lnTo>
                    <a:pt x="1170705" y="424390"/>
                  </a:lnTo>
                  <a:lnTo>
                    <a:pt x="1201573" y="464150"/>
                  </a:lnTo>
                  <a:lnTo>
                    <a:pt x="1237731" y="498008"/>
                  </a:lnTo>
                  <a:lnTo>
                    <a:pt x="1272712" y="525080"/>
                  </a:lnTo>
                  <a:lnTo>
                    <a:pt x="1309627" y="554022"/>
                  </a:lnTo>
                  <a:lnTo>
                    <a:pt x="1348481" y="582350"/>
                  </a:lnTo>
                  <a:lnTo>
                    <a:pt x="1389276" y="607581"/>
                  </a:lnTo>
                  <a:lnTo>
                    <a:pt x="1432018" y="627232"/>
                  </a:lnTo>
                  <a:lnTo>
                    <a:pt x="1476711" y="638819"/>
                  </a:lnTo>
                  <a:lnTo>
                    <a:pt x="1523359" y="639859"/>
                  </a:lnTo>
                  <a:lnTo>
                    <a:pt x="1563077" y="632175"/>
                  </a:lnTo>
                  <a:lnTo>
                    <a:pt x="1607099" y="617775"/>
                  </a:lnTo>
                  <a:lnTo>
                    <a:pt x="1653859" y="597828"/>
                  </a:lnTo>
                  <a:lnTo>
                    <a:pt x="1701792" y="573500"/>
                  </a:lnTo>
                  <a:lnTo>
                    <a:pt x="1749331" y="545959"/>
                  </a:lnTo>
                  <a:lnTo>
                    <a:pt x="1794911" y="516372"/>
                  </a:lnTo>
                  <a:lnTo>
                    <a:pt x="1836966" y="485907"/>
                  </a:lnTo>
                  <a:lnTo>
                    <a:pt x="1873930" y="455731"/>
                  </a:lnTo>
                  <a:lnTo>
                    <a:pt x="1904237" y="427011"/>
                  </a:lnTo>
                  <a:lnTo>
                    <a:pt x="1931171" y="388938"/>
                  </a:lnTo>
                  <a:lnTo>
                    <a:pt x="1946719" y="346946"/>
                  </a:lnTo>
                  <a:lnTo>
                    <a:pt x="1955047" y="302893"/>
                  </a:lnTo>
                  <a:lnTo>
                    <a:pt x="1960322" y="258642"/>
                  </a:lnTo>
                  <a:lnTo>
                    <a:pt x="1966709" y="216053"/>
                  </a:lnTo>
                  <a:lnTo>
                    <a:pt x="1978376" y="176986"/>
                  </a:lnTo>
                  <a:lnTo>
                    <a:pt x="1999487" y="143303"/>
                  </a:lnTo>
                  <a:lnTo>
                    <a:pt x="2030263" y="113702"/>
                  </a:lnTo>
                  <a:lnTo>
                    <a:pt x="2067164" y="86182"/>
                  </a:lnTo>
                  <a:lnTo>
                    <a:pt x="2108519" y="61358"/>
                  </a:lnTo>
                  <a:lnTo>
                    <a:pt x="2152661" y="39843"/>
                  </a:lnTo>
                  <a:lnTo>
                    <a:pt x="2197920" y="22251"/>
                  </a:lnTo>
                  <a:lnTo>
                    <a:pt x="2242628" y="9198"/>
                  </a:lnTo>
                  <a:lnTo>
                    <a:pt x="2285116" y="1296"/>
                  </a:lnTo>
                  <a:lnTo>
                    <a:pt x="2335985" y="0"/>
                  </a:lnTo>
                  <a:lnTo>
                    <a:pt x="2390845" y="6588"/>
                  </a:lnTo>
                  <a:lnTo>
                    <a:pt x="2445722" y="19085"/>
                  </a:lnTo>
                  <a:lnTo>
                    <a:pt x="2496642" y="35518"/>
                  </a:lnTo>
                  <a:lnTo>
                    <a:pt x="2539631" y="53909"/>
                  </a:lnTo>
                  <a:lnTo>
                    <a:pt x="2588582" y="104424"/>
                  </a:lnTo>
                  <a:lnTo>
                    <a:pt x="2582635" y="143227"/>
                  </a:lnTo>
                  <a:lnTo>
                    <a:pt x="2570726" y="182030"/>
                  </a:lnTo>
                  <a:lnTo>
                    <a:pt x="2570713" y="214169"/>
                  </a:lnTo>
                  <a:lnTo>
                    <a:pt x="2587833" y="240254"/>
                  </a:lnTo>
                  <a:lnTo>
                    <a:pt x="2612395" y="262990"/>
                  </a:lnTo>
                  <a:lnTo>
                    <a:pt x="2639927" y="279063"/>
                  </a:lnTo>
                  <a:lnTo>
                    <a:pt x="2665963" y="285157"/>
                  </a:lnTo>
                  <a:lnTo>
                    <a:pt x="2689712" y="275724"/>
                  </a:lnTo>
                  <a:lnTo>
                    <a:pt x="2713493" y="254086"/>
                  </a:lnTo>
                  <a:lnTo>
                    <a:pt x="2737291" y="230237"/>
                  </a:lnTo>
                  <a:lnTo>
                    <a:pt x="2761091" y="214169"/>
                  </a:lnTo>
                  <a:lnTo>
                    <a:pt x="2787140" y="209180"/>
                  </a:lnTo>
                  <a:lnTo>
                    <a:pt x="2814671" y="209734"/>
                  </a:lnTo>
                  <a:lnTo>
                    <a:pt x="2839225" y="212506"/>
                  </a:lnTo>
                  <a:lnTo>
                    <a:pt x="2856341" y="214169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784855" y="3311141"/>
            <a:ext cx="167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3723" y="5695898"/>
            <a:ext cx="11048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3480" y="2909058"/>
            <a:ext cx="91249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d</a:t>
            </a:r>
            <a:r>
              <a:rPr sz="2000" b="1" spc="-25" dirty="0">
                <a:latin typeface="Arial"/>
                <a:cs typeface="Arial"/>
              </a:rPr>
              <a:t>v</a:t>
            </a:r>
            <a:r>
              <a:rPr sz="2000" b="1" dirty="0">
                <a:latin typeface="Arial"/>
                <a:cs typeface="Arial"/>
              </a:rPr>
              <a:t>/dt≠0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1504" y="2874385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68482" y="2766133"/>
            <a:ext cx="33826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40205" algn="l"/>
                <a:tab pos="2321560" algn="l"/>
              </a:tabLst>
            </a:pPr>
            <a:r>
              <a:rPr sz="2400" dirty="0">
                <a:latin typeface="Times New Roman"/>
                <a:cs typeface="Times New Roman"/>
              </a:rPr>
              <a:t>Exa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ples	</a:t>
            </a:r>
            <a:r>
              <a:rPr sz="2400" spc="-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f	dyna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8922" y="3205350"/>
            <a:ext cx="3673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9160" algn="l"/>
                <a:tab pos="1497330" algn="l"/>
                <a:tab pos="2383790" algn="l"/>
                <a:tab pos="3355340" algn="l"/>
              </a:tabLst>
            </a:pPr>
            <a:r>
              <a:rPr sz="2400" dirty="0">
                <a:latin typeface="Times New Roman"/>
                <a:cs typeface="Times New Roman"/>
              </a:rPr>
              <a:t>forces	ar</a:t>
            </a:r>
            <a:r>
              <a:rPr sz="2400" spc="-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:	forces	caused	by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8922" y="3571107"/>
            <a:ext cx="1127125" cy="1343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95"/>
              </a:spcBef>
            </a:pPr>
            <a:r>
              <a:rPr sz="2400" spc="-5" dirty="0">
                <a:latin typeface="Times New Roman"/>
                <a:cs typeface="Times New Roman"/>
              </a:rPr>
              <a:t>rotating  forces,  </a:t>
            </a:r>
            <a:r>
              <a:rPr sz="2400" dirty="0">
                <a:latin typeface="Times New Roman"/>
                <a:cs typeface="Times New Roman"/>
              </a:rPr>
              <a:t>sudden</a:t>
            </a:r>
            <a:r>
              <a:rPr sz="2400" spc="5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46272" y="3571107"/>
            <a:ext cx="1263650" cy="1343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065">
              <a:lnSpc>
                <a:spcPct val="120100"/>
              </a:lnSpc>
              <a:spcBef>
                <a:spcPts val="95"/>
              </a:spcBef>
            </a:pP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ach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nes,  </a:t>
            </a:r>
            <a:r>
              <a:rPr sz="2400" spc="-5" dirty="0">
                <a:latin typeface="Times New Roman"/>
                <a:cs typeface="Times New Roman"/>
              </a:rPr>
              <a:t>seismic  applied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65380" y="3571107"/>
            <a:ext cx="888365" cy="1343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1460" algn="just">
              <a:lnSpc>
                <a:spcPct val="120100"/>
              </a:lnSpc>
              <a:spcBef>
                <a:spcPts val="95"/>
              </a:spcBef>
            </a:pPr>
            <a:r>
              <a:rPr sz="2400" dirty="0">
                <a:latin typeface="Times New Roman"/>
                <a:cs typeface="Times New Roman"/>
              </a:rPr>
              <a:t>wind  </a:t>
            </a:r>
            <a:r>
              <a:rPr sz="2400" spc="-5" dirty="0">
                <a:latin typeface="Times New Roman"/>
                <a:cs typeface="Times New Roman"/>
              </a:rPr>
              <a:t>forces,  </a:t>
            </a:r>
            <a:r>
              <a:rPr sz="2400" dirty="0">
                <a:latin typeface="Times New Roman"/>
                <a:cs typeface="Times New Roman"/>
              </a:rPr>
              <a:t>g</a:t>
            </a:r>
            <a:r>
              <a:rPr sz="2400" spc="-1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avity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922" y="4961380"/>
            <a:ext cx="1406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7720" algn="l"/>
              </a:tabLst>
            </a:pPr>
            <a:r>
              <a:rPr sz="2400" dirty="0">
                <a:latin typeface="Times New Roman"/>
                <a:cs typeface="Times New Roman"/>
              </a:rPr>
              <a:t>loa</a:t>
            </a:r>
            <a:r>
              <a:rPr sz="2400" spc="-5" dirty="0">
                <a:latin typeface="Times New Roman"/>
                <a:cs typeface="Times New Roman"/>
              </a:rPr>
              <a:t>ds	</a:t>
            </a:r>
            <a:r>
              <a:rPr sz="2400" dirty="0">
                <a:latin typeface="Times New Roman"/>
                <a:cs typeface="Times New Roman"/>
              </a:rPr>
              <a:t>e.t.c.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8966" y="1201155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8966" y="2231379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96293" y="1019678"/>
            <a:ext cx="7928609" cy="149542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5115">
              <a:lnSpc>
                <a:spcPct val="100000"/>
              </a:lnSpc>
              <a:spcBef>
                <a:spcPts val="675"/>
              </a:spcBef>
            </a:pPr>
            <a:r>
              <a:rPr sz="2400" spc="-5" dirty="0">
                <a:latin typeface="Times New Roman"/>
                <a:cs typeface="Times New Roman"/>
              </a:rPr>
              <a:t>A dynamic </a:t>
            </a:r>
            <a:r>
              <a:rPr sz="2400" dirty="0">
                <a:latin typeface="Times New Roman"/>
                <a:cs typeface="Times New Roman"/>
              </a:rPr>
              <a:t>force is one which produces </a:t>
            </a:r>
            <a:r>
              <a:rPr sz="2400" spc="-5" dirty="0">
                <a:latin typeface="Times New Roman"/>
                <a:cs typeface="Times New Roman"/>
              </a:rPr>
              <a:t>acceleration </a:t>
            </a:r>
            <a:r>
              <a:rPr sz="2400" dirty="0">
                <a:latin typeface="Times New Roman"/>
                <a:cs typeface="Times New Roman"/>
              </a:rPr>
              <a:t>in a</a:t>
            </a:r>
            <a:r>
              <a:rPr sz="2400" spc="-22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body.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Times New Roman"/>
                <a:cs typeface="Times New Roman"/>
              </a:rPr>
              <a:t>i.e </a:t>
            </a:r>
            <a:r>
              <a:rPr sz="2400" b="1" spc="-5" dirty="0">
                <a:latin typeface="Times New Roman"/>
                <a:cs typeface="Times New Roman"/>
              </a:rPr>
              <a:t>dv/dt </a:t>
            </a:r>
            <a:r>
              <a:rPr sz="2400" b="1" dirty="0">
                <a:latin typeface="Times New Roman"/>
                <a:cs typeface="Times New Roman"/>
              </a:rPr>
              <a:t>≠ 0. </a:t>
            </a:r>
            <a:r>
              <a:rPr sz="2400" dirty="0">
                <a:latin typeface="Times New Roman"/>
                <a:cs typeface="Times New Roman"/>
              </a:rPr>
              <a:t>where v = velocity of body subjected to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force</a:t>
            </a:r>
            <a:endParaRPr sz="240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  <a:spcBef>
                <a:spcPts val="1780"/>
              </a:spcBef>
            </a:pP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dynamic force </a:t>
            </a:r>
            <a:r>
              <a:rPr sz="2400" dirty="0">
                <a:latin typeface="Times New Roman"/>
                <a:cs typeface="Times New Roman"/>
              </a:rPr>
              <a:t>always varies with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time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875" y="3419215"/>
            <a:ext cx="9159875" cy="3455035"/>
            <a:chOff x="-15875" y="3419215"/>
            <a:chExt cx="9159875" cy="3455035"/>
          </a:xfrm>
        </p:grpSpPr>
        <p:sp>
          <p:nvSpPr>
            <p:cNvPr id="3" name="object 3"/>
            <p:cNvSpPr/>
            <p:nvPr/>
          </p:nvSpPr>
          <p:spPr>
            <a:xfrm>
              <a:off x="5047488" y="3419220"/>
              <a:ext cx="3860165" cy="2893060"/>
            </a:xfrm>
            <a:custGeom>
              <a:avLst/>
              <a:gdLst/>
              <a:ahLst/>
              <a:cxnLst/>
              <a:rect l="l" t="t" r="r" b="b"/>
              <a:pathLst>
                <a:path w="3860165" h="2893060">
                  <a:moveTo>
                    <a:pt x="3859923" y="2835529"/>
                  </a:moveTo>
                  <a:lnTo>
                    <a:pt x="3821823" y="2816479"/>
                  </a:lnTo>
                  <a:lnTo>
                    <a:pt x="3745623" y="2778379"/>
                  </a:lnTo>
                  <a:lnTo>
                    <a:pt x="3745623" y="2816479"/>
                  </a:lnTo>
                  <a:lnTo>
                    <a:pt x="76073" y="2816479"/>
                  </a:lnTo>
                  <a:lnTo>
                    <a:pt x="76187" y="114300"/>
                  </a:lnTo>
                  <a:lnTo>
                    <a:pt x="114300" y="114300"/>
                  </a:lnTo>
                  <a:lnTo>
                    <a:pt x="104775" y="95250"/>
                  </a:lnTo>
                  <a:lnTo>
                    <a:pt x="57150" y="0"/>
                  </a:lnTo>
                  <a:lnTo>
                    <a:pt x="0" y="114300"/>
                  </a:lnTo>
                  <a:lnTo>
                    <a:pt x="38087" y="114300"/>
                  </a:lnTo>
                  <a:lnTo>
                    <a:pt x="37973" y="2835529"/>
                  </a:lnTo>
                  <a:lnTo>
                    <a:pt x="57023" y="2835529"/>
                  </a:lnTo>
                  <a:lnTo>
                    <a:pt x="57023" y="2854579"/>
                  </a:lnTo>
                  <a:lnTo>
                    <a:pt x="3745623" y="2854579"/>
                  </a:lnTo>
                  <a:lnTo>
                    <a:pt x="3745623" y="2892679"/>
                  </a:lnTo>
                  <a:lnTo>
                    <a:pt x="3821823" y="2854579"/>
                  </a:lnTo>
                  <a:lnTo>
                    <a:pt x="3859923" y="28355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24087" y="4158864"/>
              <a:ext cx="2878455" cy="0"/>
            </a:xfrm>
            <a:custGeom>
              <a:avLst/>
              <a:gdLst/>
              <a:ahLst/>
              <a:cxnLst/>
              <a:rect l="l" t="t" r="r" b="b"/>
              <a:pathLst>
                <a:path w="2878454">
                  <a:moveTo>
                    <a:pt x="0" y="0"/>
                  </a:moveTo>
                  <a:lnTo>
                    <a:pt x="287783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7516" y="4690362"/>
              <a:ext cx="202692" cy="2133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91721" y="228086"/>
            <a:ext cx="4820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0" dirty="0"/>
              <a:t>Static </a:t>
            </a:r>
            <a:r>
              <a:rPr spc="-254" dirty="0"/>
              <a:t>Vs </a:t>
            </a:r>
            <a:r>
              <a:rPr spc="-155" dirty="0"/>
              <a:t>Dynamic</a:t>
            </a:r>
            <a:r>
              <a:rPr spc="110" dirty="0"/>
              <a:t> </a:t>
            </a:r>
            <a:r>
              <a:rPr spc="-225" dirty="0"/>
              <a:t>Force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83382" y="3555870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v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17950" y="3383658"/>
            <a:ext cx="11690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Arial"/>
                <a:cs typeface="Arial"/>
              </a:rPr>
              <a:t>dv/dt =</a:t>
            </a:r>
            <a:r>
              <a:rPr sz="2200" b="1" spc="-5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0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5602" y="872611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5602" y="1876927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602" y="2443855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3121" y="690366"/>
            <a:ext cx="8219440" cy="2475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2415">
              <a:lnSpc>
                <a:spcPct val="1201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static force is one </a:t>
            </a:r>
            <a:r>
              <a:rPr sz="2400" spc="-5" dirty="0">
                <a:latin typeface="Times New Roman"/>
                <a:cs typeface="Times New Roman"/>
              </a:rPr>
              <a:t>which </a:t>
            </a:r>
            <a:r>
              <a:rPr sz="2400" dirty="0">
                <a:latin typeface="Times New Roman"/>
                <a:cs typeface="Times New Roman"/>
              </a:rPr>
              <a:t>produces no </a:t>
            </a:r>
            <a:r>
              <a:rPr sz="2400" spc="-5" dirty="0">
                <a:latin typeface="Times New Roman"/>
                <a:cs typeface="Times New Roman"/>
              </a:rPr>
              <a:t>acceleration </a:t>
            </a:r>
            <a:r>
              <a:rPr sz="2400" dirty="0">
                <a:latin typeface="Times New Roman"/>
                <a:cs typeface="Times New Roman"/>
              </a:rPr>
              <a:t>in the</a:t>
            </a:r>
            <a:r>
              <a:rPr sz="2400" spc="-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acting  </a:t>
            </a:r>
            <a:r>
              <a:rPr sz="2400" spc="-35" dirty="0">
                <a:latin typeface="Times New Roman"/>
                <a:cs typeface="Times New Roman"/>
              </a:rPr>
              <a:t>body.</a:t>
            </a:r>
            <a:endParaRPr sz="240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  <a:spcBef>
                <a:spcPts val="1570"/>
              </a:spcBef>
            </a:pP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static force usually does not vary with</a:t>
            </a:r>
            <a:r>
              <a:rPr sz="2400" spc="-2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time</a:t>
            </a:r>
            <a:endParaRPr sz="240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  <a:spcBef>
                <a:spcPts val="1585"/>
              </a:spcBef>
              <a:tabLst>
                <a:tab pos="4966970" algn="l"/>
              </a:tabLst>
            </a:pP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force, </a:t>
            </a:r>
            <a:r>
              <a:rPr sz="2400" dirty="0">
                <a:latin typeface="Times New Roman"/>
                <a:cs typeface="Times New Roman"/>
              </a:rPr>
              <a:t>even if it varies with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time,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	still considered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static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1694180" algn="l"/>
              </a:tabLst>
            </a:pPr>
            <a:r>
              <a:rPr sz="2400" dirty="0">
                <a:latin typeface="Times New Roman"/>
                <a:cs typeface="Times New Roman"/>
              </a:rPr>
              <a:t>provided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	variation with </a:t>
            </a:r>
            <a:r>
              <a:rPr sz="2400" spc="-5" dirty="0">
                <a:latin typeface="Times New Roman"/>
                <a:cs typeface="Times New Roman"/>
              </a:rPr>
              <a:t>time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5" dirty="0">
                <a:latin typeface="Times New Roman"/>
                <a:cs typeface="Times New Roman"/>
              </a:rPr>
              <a:t>so </a:t>
            </a:r>
            <a:r>
              <a:rPr sz="2400" dirty="0">
                <a:latin typeface="Times New Roman"/>
                <a:cs typeface="Times New Roman"/>
              </a:rPr>
              <a:t>slow that no </a:t>
            </a:r>
            <a:r>
              <a:rPr sz="2400" spc="-5" dirty="0">
                <a:latin typeface="Times New Roman"/>
                <a:cs typeface="Times New Roman"/>
              </a:rPr>
              <a:t>acceleration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56517" y="5789331"/>
            <a:ext cx="1270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470"/>
              </a:lnSpc>
            </a:pPr>
            <a:r>
              <a:rPr sz="2400" b="1" dirty="0">
                <a:latin typeface="Arial"/>
                <a:cs typeface="Arial"/>
              </a:rPr>
              <a:t>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3121" y="3088432"/>
            <a:ext cx="4116070" cy="1008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295" marR="5080" indent="-62230">
              <a:lnSpc>
                <a:spcPct val="134300"/>
              </a:lnSpc>
              <a:spcBef>
                <a:spcPts val="95"/>
              </a:spcBef>
              <a:tabLst>
                <a:tab pos="1159510" algn="l"/>
                <a:tab pos="2596515" algn="l"/>
                <a:tab pos="3390900" algn="l"/>
                <a:tab pos="3966845" algn="l"/>
              </a:tabLst>
            </a:pPr>
            <a:r>
              <a:rPr sz="2400" dirty="0">
                <a:latin typeface="Times New Roman"/>
                <a:cs typeface="Times New Roman"/>
              </a:rPr>
              <a:t>produced in the acting </a:t>
            </a:r>
            <a:r>
              <a:rPr sz="2400" spc="-35" dirty="0">
                <a:latin typeface="Times New Roman"/>
                <a:cs typeface="Times New Roman"/>
              </a:rPr>
              <a:t>body. </a:t>
            </a:r>
            <a:r>
              <a:rPr sz="2400" dirty="0">
                <a:latin typeface="Times New Roman"/>
                <a:cs typeface="Times New Roman"/>
              </a:rPr>
              <a:t>e.g.,  slowly	ap</a:t>
            </a:r>
            <a:r>
              <a:rPr sz="2400" spc="-15" dirty="0">
                <a:latin typeface="Times New Roman"/>
                <a:cs typeface="Times New Roman"/>
              </a:rPr>
              <a:t>p</a:t>
            </a:r>
            <a:r>
              <a:rPr sz="2400" spc="-10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ied	l</a:t>
            </a:r>
            <a:r>
              <a:rPr sz="2400" spc="-1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ad	</a:t>
            </a:r>
            <a:r>
              <a:rPr sz="2400" spc="-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	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4993" y="4143880"/>
            <a:ext cx="339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specimen </a:t>
            </a:r>
            <a:r>
              <a:rPr sz="2400" dirty="0">
                <a:latin typeface="Times New Roman"/>
                <a:cs typeface="Times New Roman"/>
              </a:rPr>
              <a:t>tested in a UTM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4998" y="4509641"/>
            <a:ext cx="1807845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2415">
              <a:lnSpc>
                <a:spcPct val="120000"/>
              </a:lnSpc>
              <a:spcBef>
                <a:spcPts val="100"/>
              </a:spcBef>
              <a:tabLst>
                <a:tab pos="880744" algn="l"/>
                <a:tab pos="1539875" algn="l"/>
              </a:tabLst>
            </a:pPr>
            <a:r>
              <a:rPr sz="2400" spc="-5" dirty="0">
                <a:latin typeface="Times New Roman"/>
                <a:cs typeface="Times New Roman"/>
              </a:rPr>
              <a:t>A	</a:t>
            </a:r>
            <a:r>
              <a:rPr sz="2400" dirty="0">
                <a:latin typeface="Times New Roman"/>
                <a:cs typeface="Times New Roman"/>
              </a:rPr>
              <a:t>static  cons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spc="-15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ered	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30319" y="4509641"/>
            <a:ext cx="955040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" marR="5080" indent="-83820">
              <a:lnSpc>
                <a:spcPct val="12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force  speci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49876" y="4509641"/>
            <a:ext cx="1129030" cy="9036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828040" algn="l"/>
              </a:tabLst>
            </a:pPr>
            <a:r>
              <a:rPr sz="2400" spc="-1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an	be</a:t>
            </a:r>
            <a:endParaRPr sz="2400">
              <a:latin typeface="Times New Roman"/>
              <a:cs typeface="Times New Roman"/>
            </a:endParaRPr>
          </a:p>
          <a:p>
            <a:pPr marL="128270">
              <a:lnSpc>
                <a:spcPct val="100000"/>
              </a:lnSpc>
              <a:spcBef>
                <a:spcPts val="575"/>
              </a:spcBef>
              <a:tabLst>
                <a:tab pos="861694" algn="l"/>
              </a:tabLst>
            </a:pPr>
            <a:r>
              <a:rPr sz="2400" dirty="0">
                <a:latin typeface="Times New Roman"/>
                <a:cs typeface="Times New Roman"/>
              </a:rPr>
              <a:t>case	of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4993" y="5460903"/>
            <a:ext cx="4011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dynamic </a:t>
            </a:r>
            <a:r>
              <a:rPr sz="2400" dirty="0">
                <a:latin typeface="Times New Roman"/>
                <a:cs typeface="Times New Roman"/>
              </a:rPr>
              <a:t>force in which dv/dt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=0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8150" y="2763889"/>
            <a:ext cx="8382000" cy="692150"/>
          </a:xfrm>
          <a:prstGeom prst="rect">
            <a:avLst/>
          </a:prstGeom>
          <a:solidFill>
            <a:srgbClr val="CC9800"/>
          </a:solidFill>
          <a:ln w="50800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  <a:tabLst>
                <a:tab pos="3128010" algn="l"/>
              </a:tabLst>
            </a:pPr>
            <a:r>
              <a:rPr spc="-140" dirty="0">
                <a:solidFill>
                  <a:srgbClr val="000000"/>
                </a:solidFill>
              </a:rPr>
              <a:t>Implications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spc="-220" dirty="0">
                <a:solidFill>
                  <a:srgbClr val="000000"/>
                </a:solidFill>
              </a:rPr>
              <a:t>of</a:t>
            </a:r>
            <a:r>
              <a:rPr b="0" spc="-22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pc="-215" dirty="0">
                <a:solidFill>
                  <a:srgbClr val="000000"/>
                </a:solidFill>
              </a:rPr>
              <a:t>dynamic</a:t>
            </a:r>
            <a:r>
              <a:rPr spc="-125" dirty="0">
                <a:solidFill>
                  <a:srgbClr val="000000"/>
                </a:solidFill>
              </a:rPr>
              <a:t> </a:t>
            </a:r>
            <a:r>
              <a:rPr spc="-285" dirty="0">
                <a:solidFill>
                  <a:srgbClr val="000000"/>
                </a:solidFill>
              </a:rPr>
              <a:t>forces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49095" y="6480193"/>
            <a:ext cx="18478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0"/>
              </a:lnSpc>
            </a:pPr>
            <a:r>
              <a:rPr sz="2000" b="1" spc="5" dirty="0">
                <a:solidFill>
                  <a:srgbClr val="00006D"/>
                </a:solidFill>
                <a:latin typeface="Arial"/>
                <a:cs typeface="Arial"/>
              </a:rPr>
              <a:t>C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33499" y="6480193"/>
            <a:ext cx="661289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0"/>
              </a:lnSpc>
              <a:tabLst>
                <a:tab pos="6505575" algn="l"/>
              </a:tabLst>
            </a:pPr>
            <a:r>
              <a:rPr sz="2000" b="1" spc="-5" dirty="0">
                <a:solidFill>
                  <a:srgbClr val="00006D"/>
                </a:solidFill>
                <a:latin typeface="Arial"/>
                <a:cs typeface="Arial"/>
              </a:rPr>
              <a:t>E</a:t>
            </a:r>
            <a:r>
              <a:rPr sz="2000" b="1" spc="5" dirty="0">
                <a:solidFill>
                  <a:srgbClr val="00006D"/>
                </a:solidFill>
                <a:latin typeface="Arial"/>
                <a:cs typeface="Arial"/>
              </a:rPr>
              <a:t>-</a:t>
            </a: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412:</a:t>
            </a:r>
            <a:r>
              <a:rPr sz="2000" b="1" spc="-25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MOD</a:t>
            </a:r>
            <a:r>
              <a:rPr sz="2000" b="1" spc="5" dirty="0">
                <a:solidFill>
                  <a:srgbClr val="00006D"/>
                </a:solidFill>
                <a:latin typeface="Arial"/>
                <a:cs typeface="Arial"/>
              </a:rPr>
              <a:t>U</a:t>
            </a: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LE</a:t>
            </a:r>
            <a:r>
              <a:rPr sz="2000" b="1" spc="-35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1</a:t>
            </a:r>
            <a:r>
              <a:rPr sz="2000" b="1" spc="-165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(</a:t>
            </a:r>
            <a:r>
              <a:rPr sz="1900" b="1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F</a:t>
            </a:r>
            <a:r>
              <a:rPr sz="1900" b="1" dirty="0">
                <a:solidFill>
                  <a:srgbClr val="00006D"/>
                </a:solidFill>
                <a:latin typeface="Arial"/>
                <a:cs typeface="Arial"/>
              </a:rPr>
              <a:t>a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ll 2015)</a:t>
            </a:r>
            <a:r>
              <a:rPr sz="1900" b="1" dirty="0">
                <a:solidFill>
                  <a:srgbClr val="00006D"/>
                </a:solidFill>
                <a:latin typeface="Arial"/>
                <a:cs typeface="Arial"/>
              </a:rPr>
              <a:t>	</a:t>
            </a:r>
            <a:r>
              <a:rPr sz="2700" spc="-247" baseline="-16975" dirty="0">
                <a:latin typeface="Arial"/>
                <a:cs typeface="Arial"/>
              </a:rPr>
              <a:t>1</a:t>
            </a:r>
            <a:endParaRPr sz="2700" baseline="-16975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39773" y="274060"/>
            <a:ext cx="648716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185" dirty="0"/>
              <a:t>Random </a:t>
            </a:r>
            <a:r>
              <a:rPr sz="3100" spc="-190" dirty="0"/>
              <a:t>dynamic </a:t>
            </a:r>
            <a:r>
              <a:rPr sz="3100" spc="-220" dirty="0"/>
              <a:t>forces, </a:t>
            </a:r>
            <a:r>
              <a:rPr sz="3100" spc="-190" dirty="0"/>
              <a:t>Blast</a:t>
            </a:r>
            <a:r>
              <a:rPr sz="3100" spc="229" dirty="0"/>
              <a:t> </a:t>
            </a:r>
            <a:r>
              <a:rPr sz="3100" spc="-170" dirty="0"/>
              <a:t>loading</a:t>
            </a:r>
            <a:endParaRPr sz="3100"/>
          </a:p>
        </p:txBody>
      </p:sp>
      <p:sp>
        <p:nvSpPr>
          <p:cNvPr id="11" name="object 11"/>
          <p:cNvSpPr/>
          <p:nvPr/>
        </p:nvSpPr>
        <p:spPr>
          <a:xfrm>
            <a:off x="2336804" y="6364284"/>
            <a:ext cx="6572250" cy="427355"/>
          </a:xfrm>
          <a:custGeom>
            <a:avLst/>
            <a:gdLst/>
            <a:ahLst/>
            <a:cxnLst/>
            <a:rect l="l" t="t" r="r" b="b"/>
            <a:pathLst>
              <a:path w="6572250" h="427354">
                <a:moveTo>
                  <a:pt x="6572249" y="0"/>
                </a:moveTo>
                <a:lnTo>
                  <a:pt x="0" y="0"/>
                </a:lnTo>
                <a:lnTo>
                  <a:pt x="0" y="427040"/>
                </a:lnTo>
                <a:lnTo>
                  <a:pt x="6572249" y="427040"/>
                </a:lnTo>
                <a:lnTo>
                  <a:pt x="65722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15922" y="6389623"/>
            <a:ext cx="58248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latin typeface="Times New Roman"/>
                <a:cs typeface="Times New Roman"/>
              </a:rPr>
              <a:t>Variation </a:t>
            </a:r>
            <a:r>
              <a:rPr sz="2200" b="1" dirty="0">
                <a:latin typeface="Times New Roman"/>
                <a:cs typeface="Times New Roman"/>
              </a:rPr>
              <a:t>of </a:t>
            </a:r>
            <a:r>
              <a:rPr sz="2200" b="1" spc="-5" dirty="0">
                <a:latin typeface="Times New Roman"/>
                <a:cs typeface="Times New Roman"/>
              </a:rPr>
              <a:t>blast loading </a:t>
            </a:r>
            <a:r>
              <a:rPr sz="2200" b="1" spc="-70" dirty="0">
                <a:latin typeface="Times New Roman"/>
                <a:cs typeface="Times New Roman"/>
              </a:rPr>
              <a:t>w.r.t </a:t>
            </a:r>
            <a:r>
              <a:rPr sz="2200" b="1" spc="-5" dirty="0">
                <a:latin typeface="Times New Roman"/>
                <a:cs typeface="Times New Roman"/>
              </a:rPr>
              <a:t>time and its</a:t>
            </a:r>
            <a:r>
              <a:rPr sz="2200" b="1" spc="13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effect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750" y="239765"/>
            <a:ext cx="2270125" cy="6555105"/>
            <a:chOff x="31750" y="239765"/>
            <a:chExt cx="2270125" cy="6555105"/>
          </a:xfrm>
        </p:grpSpPr>
        <p:sp>
          <p:nvSpPr>
            <p:cNvPr id="14" name="object 14"/>
            <p:cNvSpPr/>
            <p:nvPr/>
          </p:nvSpPr>
          <p:spPr>
            <a:xfrm>
              <a:off x="31750" y="252485"/>
              <a:ext cx="2270126" cy="65420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23950" y="252465"/>
              <a:ext cx="441325" cy="316230"/>
            </a:xfrm>
            <a:custGeom>
              <a:avLst/>
              <a:gdLst/>
              <a:ahLst/>
              <a:cxnLst/>
              <a:rect l="l" t="t" r="r" b="b"/>
              <a:pathLst>
                <a:path w="441325" h="316230">
                  <a:moveTo>
                    <a:pt x="220730" y="0"/>
                  </a:moveTo>
                  <a:lnTo>
                    <a:pt x="170110" y="4166"/>
                  </a:lnTo>
                  <a:lnTo>
                    <a:pt x="123647" y="16035"/>
                  </a:lnTo>
                  <a:lnTo>
                    <a:pt x="82663" y="34662"/>
                  </a:lnTo>
                  <a:lnTo>
                    <a:pt x="48483" y="59103"/>
                  </a:lnTo>
                  <a:lnTo>
                    <a:pt x="22430" y="88411"/>
                  </a:lnTo>
                  <a:lnTo>
                    <a:pt x="0" y="157855"/>
                  </a:lnTo>
                  <a:lnTo>
                    <a:pt x="5828" y="194085"/>
                  </a:lnTo>
                  <a:lnTo>
                    <a:pt x="48483" y="256681"/>
                  </a:lnTo>
                  <a:lnTo>
                    <a:pt x="82663" y="281151"/>
                  </a:lnTo>
                  <a:lnTo>
                    <a:pt x="123647" y="299803"/>
                  </a:lnTo>
                  <a:lnTo>
                    <a:pt x="170110" y="311691"/>
                  </a:lnTo>
                  <a:lnTo>
                    <a:pt x="220730" y="315864"/>
                  </a:lnTo>
                  <a:lnTo>
                    <a:pt x="271297" y="311691"/>
                  </a:lnTo>
                  <a:lnTo>
                    <a:pt x="317724" y="299803"/>
                  </a:lnTo>
                  <a:lnTo>
                    <a:pt x="358684" y="281151"/>
                  </a:lnTo>
                  <a:lnTo>
                    <a:pt x="392851" y="256681"/>
                  </a:lnTo>
                  <a:lnTo>
                    <a:pt x="418899" y="227343"/>
                  </a:lnTo>
                  <a:lnTo>
                    <a:pt x="441329" y="157855"/>
                  </a:lnTo>
                  <a:lnTo>
                    <a:pt x="435500" y="121644"/>
                  </a:lnTo>
                  <a:lnTo>
                    <a:pt x="392851" y="59103"/>
                  </a:lnTo>
                  <a:lnTo>
                    <a:pt x="358684" y="34662"/>
                  </a:lnTo>
                  <a:lnTo>
                    <a:pt x="317724" y="16035"/>
                  </a:lnTo>
                  <a:lnTo>
                    <a:pt x="271297" y="4166"/>
                  </a:lnTo>
                  <a:lnTo>
                    <a:pt x="220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23950" y="252465"/>
              <a:ext cx="441325" cy="316230"/>
            </a:xfrm>
            <a:custGeom>
              <a:avLst/>
              <a:gdLst/>
              <a:ahLst/>
              <a:cxnLst/>
              <a:rect l="l" t="t" r="r" b="b"/>
              <a:pathLst>
                <a:path w="441325" h="316230">
                  <a:moveTo>
                    <a:pt x="0" y="157855"/>
                  </a:moveTo>
                  <a:lnTo>
                    <a:pt x="22430" y="88411"/>
                  </a:lnTo>
                  <a:lnTo>
                    <a:pt x="48483" y="59103"/>
                  </a:lnTo>
                  <a:lnTo>
                    <a:pt x="82663" y="34662"/>
                  </a:lnTo>
                  <a:lnTo>
                    <a:pt x="123647" y="16035"/>
                  </a:lnTo>
                  <a:lnTo>
                    <a:pt x="170110" y="4166"/>
                  </a:lnTo>
                  <a:lnTo>
                    <a:pt x="220730" y="0"/>
                  </a:lnTo>
                  <a:lnTo>
                    <a:pt x="271297" y="4166"/>
                  </a:lnTo>
                  <a:lnTo>
                    <a:pt x="317724" y="16035"/>
                  </a:lnTo>
                  <a:lnTo>
                    <a:pt x="358684" y="34662"/>
                  </a:lnTo>
                  <a:lnTo>
                    <a:pt x="392851" y="59103"/>
                  </a:lnTo>
                  <a:lnTo>
                    <a:pt x="418899" y="88411"/>
                  </a:lnTo>
                  <a:lnTo>
                    <a:pt x="441329" y="157855"/>
                  </a:lnTo>
                  <a:lnTo>
                    <a:pt x="435500" y="194085"/>
                  </a:lnTo>
                  <a:lnTo>
                    <a:pt x="392851" y="256681"/>
                  </a:lnTo>
                  <a:lnTo>
                    <a:pt x="358684" y="281151"/>
                  </a:lnTo>
                  <a:lnTo>
                    <a:pt x="317724" y="299803"/>
                  </a:lnTo>
                  <a:lnTo>
                    <a:pt x="271297" y="311691"/>
                  </a:lnTo>
                  <a:lnTo>
                    <a:pt x="220730" y="315864"/>
                  </a:lnTo>
                  <a:lnTo>
                    <a:pt x="170110" y="311691"/>
                  </a:lnTo>
                  <a:lnTo>
                    <a:pt x="123647" y="299803"/>
                  </a:lnTo>
                  <a:lnTo>
                    <a:pt x="82663" y="281151"/>
                  </a:lnTo>
                  <a:lnTo>
                    <a:pt x="48483" y="256681"/>
                  </a:lnTo>
                  <a:lnTo>
                    <a:pt x="22430" y="227343"/>
                  </a:lnTo>
                  <a:lnTo>
                    <a:pt x="0" y="157855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247335" y="237865"/>
            <a:ext cx="167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085854" y="1833626"/>
            <a:ext cx="454025" cy="351155"/>
            <a:chOff x="1085854" y="1833626"/>
            <a:chExt cx="454025" cy="351155"/>
          </a:xfrm>
        </p:grpSpPr>
        <p:sp>
          <p:nvSpPr>
            <p:cNvPr id="19" name="object 19"/>
            <p:cNvSpPr/>
            <p:nvPr/>
          </p:nvSpPr>
          <p:spPr>
            <a:xfrm>
              <a:off x="1098554" y="1846326"/>
              <a:ext cx="428625" cy="325755"/>
            </a:xfrm>
            <a:custGeom>
              <a:avLst/>
              <a:gdLst/>
              <a:ahLst/>
              <a:cxnLst/>
              <a:rect l="l" t="t" r="r" b="b"/>
              <a:pathLst>
                <a:path w="428625" h="325755">
                  <a:moveTo>
                    <a:pt x="214240" y="0"/>
                  </a:moveTo>
                  <a:lnTo>
                    <a:pt x="157295" y="5805"/>
                  </a:lnTo>
                  <a:lnTo>
                    <a:pt x="106119" y="22192"/>
                  </a:lnTo>
                  <a:lnTo>
                    <a:pt x="62758" y="47617"/>
                  </a:lnTo>
                  <a:lnTo>
                    <a:pt x="29255" y="80534"/>
                  </a:lnTo>
                  <a:lnTo>
                    <a:pt x="7654" y="119401"/>
                  </a:lnTo>
                  <a:lnTo>
                    <a:pt x="0" y="162671"/>
                  </a:lnTo>
                  <a:lnTo>
                    <a:pt x="7654" y="205902"/>
                  </a:lnTo>
                  <a:lnTo>
                    <a:pt x="29255" y="244762"/>
                  </a:lnTo>
                  <a:lnTo>
                    <a:pt x="62758" y="277695"/>
                  </a:lnTo>
                  <a:lnTo>
                    <a:pt x="106119" y="303146"/>
                  </a:lnTo>
                  <a:lnTo>
                    <a:pt x="157295" y="319557"/>
                  </a:lnTo>
                  <a:lnTo>
                    <a:pt x="214240" y="325373"/>
                  </a:lnTo>
                  <a:lnTo>
                    <a:pt x="271222" y="319557"/>
                  </a:lnTo>
                  <a:lnTo>
                    <a:pt x="322431" y="303146"/>
                  </a:lnTo>
                  <a:lnTo>
                    <a:pt x="365822" y="277695"/>
                  </a:lnTo>
                  <a:lnTo>
                    <a:pt x="399348" y="244762"/>
                  </a:lnTo>
                  <a:lnTo>
                    <a:pt x="420964" y="205902"/>
                  </a:lnTo>
                  <a:lnTo>
                    <a:pt x="428624" y="162671"/>
                  </a:lnTo>
                  <a:lnTo>
                    <a:pt x="420964" y="119401"/>
                  </a:lnTo>
                  <a:lnTo>
                    <a:pt x="399348" y="80534"/>
                  </a:lnTo>
                  <a:lnTo>
                    <a:pt x="365822" y="47617"/>
                  </a:lnTo>
                  <a:lnTo>
                    <a:pt x="322431" y="22192"/>
                  </a:lnTo>
                  <a:lnTo>
                    <a:pt x="271222" y="5805"/>
                  </a:lnTo>
                  <a:lnTo>
                    <a:pt x="21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98554" y="1846326"/>
              <a:ext cx="428625" cy="325755"/>
            </a:xfrm>
            <a:custGeom>
              <a:avLst/>
              <a:gdLst/>
              <a:ahLst/>
              <a:cxnLst/>
              <a:rect l="l" t="t" r="r" b="b"/>
              <a:pathLst>
                <a:path w="428625" h="325755">
                  <a:moveTo>
                    <a:pt x="0" y="162671"/>
                  </a:moveTo>
                  <a:lnTo>
                    <a:pt x="7654" y="119401"/>
                  </a:lnTo>
                  <a:lnTo>
                    <a:pt x="29255" y="80534"/>
                  </a:lnTo>
                  <a:lnTo>
                    <a:pt x="62758" y="47617"/>
                  </a:lnTo>
                  <a:lnTo>
                    <a:pt x="106119" y="22192"/>
                  </a:lnTo>
                  <a:lnTo>
                    <a:pt x="157295" y="5805"/>
                  </a:lnTo>
                  <a:lnTo>
                    <a:pt x="214240" y="0"/>
                  </a:lnTo>
                  <a:lnTo>
                    <a:pt x="271222" y="5805"/>
                  </a:lnTo>
                  <a:lnTo>
                    <a:pt x="322431" y="22192"/>
                  </a:lnTo>
                  <a:lnTo>
                    <a:pt x="365822" y="47617"/>
                  </a:lnTo>
                  <a:lnTo>
                    <a:pt x="399348" y="80534"/>
                  </a:lnTo>
                  <a:lnTo>
                    <a:pt x="420964" y="119401"/>
                  </a:lnTo>
                  <a:lnTo>
                    <a:pt x="428624" y="162671"/>
                  </a:lnTo>
                  <a:lnTo>
                    <a:pt x="420964" y="205902"/>
                  </a:lnTo>
                  <a:lnTo>
                    <a:pt x="399348" y="244762"/>
                  </a:lnTo>
                  <a:lnTo>
                    <a:pt x="365822" y="277695"/>
                  </a:lnTo>
                  <a:lnTo>
                    <a:pt x="322431" y="303146"/>
                  </a:lnTo>
                  <a:lnTo>
                    <a:pt x="271222" y="319557"/>
                  </a:lnTo>
                  <a:lnTo>
                    <a:pt x="214240" y="325373"/>
                  </a:lnTo>
                  <a:lnTo>
                    <a:pt x="157295" y="319557"/>
                  </a:lnTo>
                  <a:lnTo>
                    <a:pt x="106119" y="303146"/>
                  </a:lnTo>
                  <a:lnTo>
                    <a:pt x="62758" y="277695"/>
                  </a:lnTo>
                  <a:lnTo>
                    <a:pt x="29255" y="244762"/>
                  </a:lnTo>
                  <a:lnTo>
                    <a:pt x="7654" y="205902"/>
                  </a:lnTo>
                  <a:lnTo>
                    <a:pt x="0" y="162671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215331" y="1836804"/>
            <a:ext cx="167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073150" y="3171819"/>
            <a:ext cx="390525" cy="322580"/>
            <a:chOff x="1073150" y="3171819"/>
            <a:chExt cx="390525" cy="322580"/>
          </a:xfrm>
        </p:grpSpPr>
        <p:sp>
          <p:nvSpPr>
            <p:cNvPr id="23" name="object 23"/>
            <p:cNvSpPr/>
            <p:nvPr/>
          </p:nvSpPr>
          <p:spPr>
            <a:xfrm>
              <a:off x="1085850" y="3184519"/>
              <a:ext cx="365125" cy="297180"/>
            </a:xfrm>
            <a:custGeom>
              <a:avLst/>
              <a:gdLst/>
              <a:ahLst/>
              <a:cxnLst/>
              <a:rect l="l" t="t" r="r" b="b"/>
              <a:pathLst>
                <a:path w="365125" h="297179">
                  <a:moveTo>
                    <a:pt x="182559" y="0"/>
                  </a:moveTo>
                  <a:lnTo>
                    <a:pt x="134028" y="5299"/>
                  </a:lnTo>
                  <a:lnTo>
                    <a:pt x="90418" y="20257"/>
                  </a:lnTo>
                  <a:lnTo>
                    <a:pt x="53470" y="43464"/>
                  </a:lnTo>
                  <a:lnTo>
                    <a:pt x="24924" y="73508"/>
                  </a:lnTo>
                  <a:lnTo>
                    <a:pt x="6521" y="108980"/>
                  </a:lnTo>
                  <a:lnTo>
                    <a:pt x="0" y="148468"/>
                  </a:lnTo>
                  <a:lnTo>
                    <a:pt x="6521" y="187903"/>
                  </a:lnTo>
                  <a:lnTo>
                    <a:pt x="24924" y="223359"/>
                  </a:lnTo>
                  <a:lnTo>
                    <a:pt x="53470" y="253414"/>
                  </a:lnTo>
                  <a:lnTo>
                    <a:pt x="90418" y="276644"/>
                  </a:lnTo>
                  <a:lnTo>
                    <a:pt x="134028" y="291626"/>
                  </a:lnTo>
                  <a:lnTo>
                    <a:pt x="182559" y="296936"/>
                  </a:lnTo>
                  <a:lnTo>
                    <a:pt x="231074" y="291626"/>
                  </a:lnTo>
                  <a:lnTo>
                    <a:pt x="274680" y="276644"/>
                  </a:lnTo>
                  <a:lnTo>
                    <a:pt x="311634" y="253414"/>
                  </a:lnTo>
                  <a:lnTo>
                    <a:pt x="340190" y="223359"/>
                  </a:lnTo>
                  <a:lnTo>
                    <a:pt x="358603" y="187903"/>
                  </a:lnTo>
                  <a:lnTo>
                    <a:pt x="365129" y="148468"/>
                  </a:lnTo>
                  <a:lnTo>
                    <a:pt x="358603" y="108980"/>
                  </a:lnTo>
                  <a:lnTo>
                    <a:pt x="340190" y="73508"/>
                  </a:lnTo>
                  <a:lnTo>
                    <a:pt x="311634" y="43464"/>
                  </a:lnTo>
                  <a:lnTo>
                    <a:pt x="274680" y="20257"/>
                  </a:lnTo>
                  <a:lnTo>
                    <a:pt x="231074" y="5299"/>
                  </a:lnTo>
                  <a:lnTo>
                    <a:pt x="182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85850" y="3184519"/>
              <a:ext cx="365125" cy="297180"/>
            </a:xfrm>
            <a:custGeom>
              <a:avLst/>
              <a:gdLst/>
              <a:ahLst/>
              <a:cxnLst/>
              <a:rect l="l" t="t" r="r" b="b"/>
              <a:pathLst>
                <a:path w="365125" h="297179">
                  <a:moveTo>
                    <a:pt x="0" y="148468"/>
                  </a:moveTo>
                  <a:lnTo>
                    <a:pt x="6521" y="108980"/>
                  </a:lnTo>
                  <a:lnTo>
                    <a:pt x="24924" y="73508"/>
                  </a:lnTo>
                  <a:lnTo>
                    <a:pt x="53470" y="43464"/>
                  </a:lnTo>
                  <a:lnTo>
                    <a:pt x="90418" y="20257"/>
                  </a:lnTo>
                  <a:lnTo>
                    <a:pt x="134028" y="5299"/>
                  </a:lnTo>
                  <a:lnTo>
                    <a:pt x="182559" y="0"/>
                  </a:lnTo>
                  <a:lnTo>
                    <a:pt x="231074" y="5299"/>
                  </a:lnTo>
                  <a:lnTo>
                    <a:pt x="274680" y="20257"/>
                  </a:lnTo>
                  <a:lnTo>
                    <a:pt x="311634" y="43464"/>
                  </a:lnTo>
                  <a:lnTo>
                    <a:pt x="340190" y="73508"/>
                  </a:lnTo>
                  <a:lnTo>
                    <a:pt x="358603" y="108980"/>
                  </a:lnTo>
                  <a:lnTo>
                    <a:pt x="365129" y="148468"/>
                  </a:lnTo>
                  <a:lnTo>
                    <a:pt x="358603" y="187903"/>
                  </a:lnTo>
                  <a:lnTo>
                    <a:pt x="340190" y="223359"/>
                  </a:lnTo>
                  <a:lnTo>
                    <a:pt x="311634" y="253414"/>
                  </a:lnTo>
                  <a:lnTo>
                    <a:pt x="274680" y="276644"/>
                  </a:lnTo>
                  <a:lnTo>
                    <a:pt x="231074" y="291626"/>
                  </a:lnTo>
                  <a:lnTo>
                    <a:pt x="182559" y="296936"/>
                  </a:lnTo>
                  <a:lnTo>
                    <a:pt x="134028" y="291626"/>
                  </a:lnTo>
                  <a:lnTo>
                    <a:pt x="90418" y="276644"/>
                  </a:lnTo>
                  <a:lnTo>
                    <a:pt x="53470" y="253414"/>
                  </a:lnTo>
                  <a:lnTo>
                    <a:pt x="24924" y="223359"/>
                  </a:lnTo>
                  <a:lnTo>
                    <a:pt x="6521" y="187903"/>
                  </a:lnTo>
                  <a:lnTo>
                    <a:pt x="0" y="148468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171139" y="3160900"/>
            <a:ext cx="1949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066804" y="4760979"/>
            <a:ext cx="390525" cy="322580"/>
            <a:chOff x="1066804" y="4760979"/>
            <a:chExt cx="390525" cy="322580"/>
          </a:xfrm>
        </p:grpSpPr>
        <p:sp>
          <p:nvSpPr>
            <p:cNvPr id="27" name="object 27"/>
            <p:cNvSpPr/>
            <p:nvPr/>
          </p:nvSpPr>
          <p:spPr>
            <a:xfrm>
              <a:off x="1079504" y="4773679"/>
              <a:ext cx="365125" cy="297180"/>
            </a:xfrm>
            <a:custGeom>
              <a:avLst/>
              <a:gdLst/>
              <a:ahLst/>
              <a:cxnLst/>
              <a:rect l="l" t="t" r="r" b="b"/>
              <a:pathLst>
                <a:path w="365125" h="297179">
                  <a:moveTo>
                    <a:pt x="182559" y="0"/>
                  </a:moveTo>
                  <a:lnTo>
                    <a:pt x="134028" y="5298"/>
                  </a:lnTo>
                  <a:lnTo>
                    <a:pt x="90418" y="20252"/>
                  </a:lnTo>
                  <a:lnTo>
                    <a:pt x="53470" y="43445"/>
                  </a:lnTo>
                  <a:lnTo>
                    <a:pt x="24924" y="73465"/>
                  </a:lnTo>
                  <a:lnTo>
                    <a:pt x="6521" y="108897"/>
                  </a:lnTo>
                  <a:lnTo>
                    <a:pt x="0" y="148327"/>
                  </a:lnTo>
                  <a:lnTo>
                    <a:pt x="6521" y="187813"/>
                  </a:lnTo>
                  <a:lnTo>
                    <a:pt x="24924" y="223285"/>
                  </a:lnTo>
                  <a:lnTo>
                    <a:pt x="53470" y="253330"/>
                  </a:lnTo>
                  <a:lnTo>
                    <a:pt x="90418" y="276538"/>
                  </a:lnTo>
                  <a:lnTo>
                    <a:pt x="134028" y="291498"/>
                  </a:lnTo>
                  <a:lnTo>
                    <a:pt x="182559" y="296798"/>
                  </a:lnTo>
                  <a:lnTo>
                    <a:pt x="231073" y="291498"/>
                  </a:lnTo>
                  <a:lnTo>
                    <a:pt x="274677" y="276538"/>
                  </a:lnTo>
                  <a:lnTo>
                    <a:pt x="311628" y="253330"/>
                  </a:lnTo>
                  <a:lnTo>
                    <a:pt x="340181" y="223285"/>
                  </a:lnTo>
                  <a:lnTo>
                    <a:pt x="358592" y="187813"/>
                  </a:lnTo>
                  <a:lnTo>
                    <a:pt x="365116" y="148327"/>
                  </a:lnTo>
                  <a:lnTo>
                    <a:pt x="358592" y="108897"/>
                  </a:lnTo>
                  <a:lnTo>
                    <a:pt x="340181" y="73465"/>
                  </a:lnTo>
                  <a:lnTo>
                    <a:pt x="311628" y="43445"/>
                  </a:lnTo>
                  <a:lnTo>
                    <a:pt x="274677" y="20252"/>
                  </a:lnTo>
                  <a:lnTo>
                    <a:pt x="231073" y="5298"/>
                  </a:lnTo>
                  <a:lnTo>
                    <a:pt x="182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79504" y="4773679"/>
              <a:ext cx="365125" cy="297180"/>
            </a:xfrm>
            <a:custGeom>
              <a:avLst/>
              <a:gdLst/>
              <a:ahLst/>
              <a:cxnLst/>
              <a:rect l="l" t="t" r="r" b="b"/>
              <a:pathLst>
                <a:path w="365125" h="297179">
                  <a:moveTo>
                    <a:pt x="0" y="148327"/>
                  </a:moveTo>
                  <a:lnTo>
                    <a:pt x="6521" y="108897"/>
                  </a:lnTo>
                  <a:lnTo>
                    <a:pt x="24924" y="73465"/>
                  </a:lnTo>
                  <a:lnTo>
                    <a:pt x="53470" y="43445"/>
                  </a:lnTo>
                  <a:lnTo>
                    <a:pt x="90418" y="20252"/>
                  </a:lnTo>
                  <a:lnTo>
                    <a:pt x="134028" y="5298"/>
                  </a:lnTo>
                  <a:lnTo>
                    <a:pt x="182559" y="0"/>
                  </a:lnTo>
                  <a:lnTo>
                    <a:pt x="231073" y="5298"/>
                  </a:lnTo>
                  <a:lnTo>
                    <a:pt x="274677" y="20252"/>
                  </a:lnTo>
                  <a:lnTo>
                    <a:pt x="311628" y="43445"/>
                  </a:lnTo>
                  <a:lnTo>
                    <a:pt x="340181" y="73465"/>
                  </a:lnTo>
                  <a:lnTo>
                    <a:pt x="358592" y="108897"/>
                  </a:lnTo>
                  <a:lnTo>
                    <a:pt x="365116" y="148327"/>
                  </a:lnTo>
                  <a:lnTo>
                    <a:pt x="358592" y="187813"/>
                  </a:lnTo>
                  <a:lnTo>
                    <a:pt x="340181" y="223285"/>
                  </a:lnTo>
                  <a:lnTo>
                    <a:pt x="311628" y="253330"/>
                  </a:lnTo>
                  <a:lnTo>
                    <a:pt x="274677" y="276538"/>
                  </a:lnTo>
                  <a:lnTo>
                    <a:pt x="231073" y="291498"/>
                  </a:lnTo>
                  <a:lnTo>
                    <a:pt x="182559" y="296798"/>
                  </a:lnTo>
                  <a:lnTo>
                    <a:pt x="134028" y="291498"/>
                  </a:lnTo>
                  <a:lnTo>
                    <a:pt x="90418" y="276538"/>
                  </a:lnTo>
                  <a:lnTo>
                    <a:pt x="53470" y="253330"/>
                  </a:lnTo>
                  <a:lnTo>
                    <a:pt x="24924" y="223285"/>
                  </a:lnTo>
                  <a:lnTo>
                    <a:pt x="6521" y="187813"/>
                  </a:lnTo>
                  <a:lnTo>
                    <a:pt x="0" y="148327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164745" y="4750433"/>
            <a:ext cx="194945" cy="6959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4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88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104904" y="6189659"/>
            <a:ext cx="390525" cy="322580"/>
            <a:chOff x="1104904" y="6189659"/>
            <a:chExt cx="390525" cy="322580"/>
          </a:xfrm>
        </p:grpSpPr>
        <p:sp>
          <p:nvSpPr>
            <p:cNvPr id="31" name="object 31"/>
            <p:cNvSpPr/>
            <p:nvPr/>
          </p:nvSpPr>
          <p:spPr>
            <a:xfrm>
              <a:off x="1117604" y="6202359"/>
              <a:ext cx="365125" cy="297180"/>
            </a:xfrm>
            <a:custGeom>
              <a:avLst/>
              <a:gdLst/>
              <a:ahLst/>
              <a:cxnLst/>
              <a:rect l="l" t="t" r="r" b="b"/>
              <a:pathLst>
                <a:path w="365125" h="297179">
                  <a:moveTo>
                    <a:pt x="182617" y="0"/>
                  </a:moveTo>
                  <a:lnTo>
                    <a:pt x="134061" y="5302"/>
                  </a:lnTo>
                  <a:lnTo>
                    <a:pt x="90435" y="20265"/>
                  </a:lnTo>
                  <a:lnTo>
                    <a:pt x="53477" y="43474"/>
                  </a:lnTo>
                  <a:lnTo>
                    <a:pt x="24926" y="73514"/>
                  </a:lnTo>
                  <a:lnTo>
                    <a:pt x="6521" y="108968"/>
                  </a:lnTo>
                  <a:lnTo>
                    <a:pt x="0" y="148422"/>
                  </a:lnTo>
                  <a:lnTo>
                    <a:pt x="6521" y="187885"/>
                  </a:lnTo>
                  <a:lnTo>
                    <a:pt x="24926" y="223346"/>
                  </a:lnTo>
                  <a:lnTo>
                    <a:pt x="53477" y="253390"/>
                  </a:lnTo>
                  <a:lnTo>
                    <a:pt x="90435" y="276601"/>
                  </a:lnTo>
                  <a:lnTo>
                    <a:pt x="134061" y="291566"/>
                  </a:lnTo>
                  <a:lnTo>
                    <a:pt x="182617" y="296869"/>
                  </a:lnTo>
                  <a:lnTo>
                    <a:pt x="231106" y="291566"/>
                  </a:lnTo>
                  <a:lnTo>
                    <a:pt x="274694" y="276601"/>
                  </a:lnTo>
                  <a:lnTo>
                    <a:pt x="311635" y="253390"/>
                  </a:lnTo>
                  <a:lnTo>
                    <a:pt x="340183" y="223346"/>
                  </a:lnTo>
                  <a:lnTo>
                    <a:pt x="358592" y="187885"/>
                  </a:lnTo>
                  <a:lnTo>
                    <a:pt x="365116" y="148422"/>
                  </a:lnTo>
                  <a:lnTo>
                    <a:pt x="358592" y="108968"/>
                  </a:lnTo>
                  <a:lnTo>
                    <a:pt x="340183" y="73514"/>
                  </a:lnTo>
                  <a:lnTo>
                    <a:pt x="311635" y="43474"/>
                  </a:lnTo>
                  <a:lnTo>
                    <a:pt x="274694" y="20265"/>
                  </a:lnTo>
                  <a:lnTo>
                    <a:pt x="231106" y="5302"/>
                  </a:lnTo>
                  <a:lnTo>
                    <a:pt x="182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17604" y="6202359"/>
              <a:ext cx="365125" cy="297180"/>
            </a:xfrm>
            <a:custGeom>
              <a:avLst/>
              <a:gdLst/>
              <a:ahLst/>
              <a:cxnLst/>
              <a:rect l="l" t="t" r="r" b="b"/>
              <a:pathLst>
                <a:path w="365125" h="297179">
                  <a:moveTo>
                    <a:pt x="0" y="148422"/>
                  </a:moveTo>
                  <a:lnTo>
                    <a:pt x="6521" y="108968"/>
                  </a:lnTo>
                  <a:lnTo>
                    <a:pt x="24926" y="73514"/>
                  </a:lnTo>
                  <a:lnTo>
                    <a:pt x="53477" y="43474"/>
                  </a:lnTo>
                  <a:lnTo>
                    <a:pt x="90435" y="20265"/>
                  </a:lnTo>
                  <a:lnTo>
                    <a:pt x="134061" y="5302"/>
                  </a:lnTo>
                  <a:lnTo>
                    <a:pt x="182617" y="0"/>
                  </a:lnTo>
                  <a:lnTo>
                    <a:pt x="231106" y="5302"/>
                  </a:lnTo>
                  <a:lnTo>
                    <a:pt x="274694" y="20265"/>
                  </a:lnTo>
                  <a:lnTo>
                    <a:pt x="311635" y="43474"/>
                  </a:lnTo>
                  <a:lnTo>
                    <a:pt x="340183" y="73514"/>
                  </a:lnTo>
                  <a:lnTo>
                    <a:pt x="358592" y="108968"/>
                  </a:lnTo>
                  <a:lnTo>
                    <a:pt x="365116" y="148422"/>
                  </a:lnTo>
                  <a:lnTo>
                    <a:pt x="358592" y="187885"/>
                  </a:lnTo>
                  <a:lnTo>
                    <a:pt x="340183" y="223346"/>
                  </a:lnTo>
                  <a:lnTo>
                    <a:pt x="311635" y="253390"/>
                  </a:lnTo>
                  <a:lnTo>
                    <a:pt x="274694" y="276601"/>
                  </a:lnTo>
                  <a:lnTo>
                    <a:pt x="231106" y="291566"/>
                  </a:lnTo>
                  <a:lnTo>
                    <a:pt x="182617" y="296869"/>
                  </a:lnTo>
                  <a:lnTo>
                    <a:pt x="134061" y="291566"/>
                  </a:lnTo>
                  <a:lnTo>
                    <a:pt x="90435" y="276601"/>
                  </a:lnTo>
                  <a:lnTo>
                    <a:pt x="53477" y="253390"/>
                  </a:lnTo>
                  <a:lnTo>
                    <a:pt x="24926" y="223346"/>
                  </a:lnTo>
                  <a:lnTo>
                    <a:pt x="6521" y="187885"/>
                  </a:lnTo>
                  <a:lnTo>
                    <a:pt x="0" y="148422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202845" y="6179621"/>
            <a:ext cx="167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5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97152" y="789060"/>
            <a:ext cx="6983730" cy="5075555"/>
            <a:chOff x="2097152" y="789060"/>
            <a:chExt cx="6983730" cy="5075555"/>
          </a:xfrm>
        </p:grpSpPr>
        <p:sp>
          <p:nvSpPr>
            <p:cNvPr id="35" name="object 35"/>
            <p:cNvSpPr/>
            <p:nvPr/>
          </p:nvSpPr>
          <p:spPr>
            <a:xfrm>
              <a:off x="2097152" y="1543933"/>
              <a:ext cx="3402451" cy="361937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639805" y="789060"/>
              <a:ext cx="3440673" cy="50751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11739" y="2846313"/>
              <a:ext cx="358775" cy="382905"/>
            </a:xfrm>
            <a:custGeom>
              <a:avLst/>
              <a:gdLst/>
              <a:ahLst/>
              <a:cxnLst/>
              <a:rect l="l" t="t" r="r" b="b"/>
              <a:pathLst>
                <a:path w="358775" h="382905">
                  <a:moveTo>
                    <a:pt x="179466" y="0"/>
                  </a:moveTo>
                  <a:lnTo>
                    <a:pt x="131734" y="6840"/>
                  </a:lnTo>
                  <a:lnTo>
                    <a:pt x="88857" y="26141"/>
                  </a:lnTo>
                  <a:lnTo>
                    <a:pt x="52539" y="56075"/>
                  </a:lnTo>
                  <a:lnTo>
                    <a:pt x="24487" y="94813"/>
                  </a:lnTo>
                  <a:lnTo>
                    <a:pt x="6406" y="140525"/>
                  </a:lnTo>
                  <a:lnTo>
                    <a:pt x="0" y="191383"/>
                  </a:lnTo>
                  <a:lnTo>
                    <a:pt x="6406" y="242243"/>
                  </a:lnTo>
                  <a:lnTo>
                    <a:pt x="24487" y="287936"/>
                  </a:lnTo>
                  <a:lnTo>
                    <a:pt x="52539" y="326642"/>
                  </a:lnTo>
                  <a:lnTo>
                    <a:pt x="88857" y="356542"/>
                  </a:lnTo>
                  <a:lnTo>
                    <a:pt x="131734" y="375816"/>
                  </a:lnTo>
                  <a:lnTo>
                    <a:pt x="179466" y="382645"/>
                  </a:lnTo>
                  <a:lnTo>
                    <a:pt x="227144" y="375816"/>
                  </a:lnTo>
                  <a:lnTo>
                    <a:pt x="269981" y="356542"/>
                  </a:lnTo>
                  <a:lnTo>
                    <a:pt x="306270" y="326642"/>
                  </a:lnTo>
                  <a:lnTo>
                    <a:pt x="334304" y="287936"/>
                  </a:lnTo>
                  <a:lnTo>
                    <a:pt x="352376" y="242243"/>
                  </a:lnTo>
                  <a:lnTo>
                    <a:pt x="358780" y="191383"/>
                  </a:lnTo>
                  <a:lnTo>
                    <a:pt x="352376" y="140525"/>
                  </a:lnTo>
                  <a:lnTo>
                    <a:pt x="334304" y="94813"/>
                  </a:lnTo>
                  <a:lnTo>
                    <a:pt x="306270" y="56075"/>
                  </a:lnTo>
                  <a:lnTo>
                    <a:pt x="269981" y="26141"/>
                  </a:lnTo>
                  <a:lnTo>
                    <a:pt x="227144" y="6840"/>
                  </a:lnTo>
                  <a:lnTo>
                    <a:pt x="1794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111739" y="2846313"/>
              <a:ext cx="358775" cy="382905"/>
            </a:xfrm>
            <a:custGeom>
              <a:avLst/>
              <a:gdLst/>
              <a:ahLst/>
              <a:cxnLst/>
              <a:rect l="l" t="t" r="r" b="b"/>
              <a:pathLst>
                <a:path w="358775" h="382905">
                  <a:moveTo>
                    <a:pt x="0" y="191383"/>
                  </a:moveTo>
                  <a:lnTo>
                    <a:pt x="6406" y="140525"/>
                  </a:lnTo>
                  <a:lnTo>
                    <a:pt x="24487" y="94813"/>
                  </a:lnTo>
                  <a:lnTo>
                    <a:pt x="52539" y="56075"/>
                  </a:lnTo>
                  <a:lnTo>
                    <a:pt x="88857" y="26141"/>
                  </a:lnTo>
                  <a:lnTo>
                    <a:pt x="131734" y="6840"/>
                  </a:lnTo>
                  <a:lnTo>
                    <a:pt x="179466" y="0"/>
                  </a:lnTo>
                  <a:lnTo>
                    <a:pt x="227144" y="6840"/>
                  </a:lnTo>
                  <a:lnTo>
                    <a:pt x="269981" y="26141"/>
                  </a:lnTo>
                  <a:lnTo>
                    <a:pt x="306270" y="56075"/>
                  </a:lnTo>
                  <a:lnTo>
                    <a:pt x="334304" y="94813"/>
                  </a:lnTo>
                  <a:lnTo>
                    <a:pt x="352376" y="140525"/>
                  </a:lnTo>
                  <a:lnTo>
                    <a:pt x="358780" y="191383"/>
                  </a:lnTo>
                  <a:lnTo>
                    <a:pt x="352376" y="242243"/>
                  </a:lnTo>
                  <a:lnTo>
                    <a:pt x="334304" y="287936"/>
                  </a:lnTo>
                  <a:lnTo>
                    <a:pt x="306270" y="326642"/>
                  </a:lnTo>
                  <a:lnTo>
                    <a:pt x="269981" y="356542"/>
                  </a:lnTo>
                  <a:lnTo>
                    <a:pt x="227144" y="375816"/>
                  </a:lnTo>
                  <a:lnTo>
                    <a:pt x="179466" y="382645"/>
                  </a:lnTo>
                  <a:lnTo>
                    <a:pt x="131734" y="375816"/>
                  </a:lnTo>
                  <a:lnTo>
                    <a:pt x="88857" y="356542"/>
                  </a:lnTo>
                  <a:lnTo>
                    <a:pt x="52539" y="326642"/>
                  </a:lnTo>
                  <a:lnTo>
                    <a:pt x="24487" y="287936"/>
                  </a:lnTo>
                  <a:lnTo>
                    <a:pt x="6406" y="242243"/>
                  </a:lnTo>
                  <a:lnTo>
                    <a:pt x="0" y="191383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194558" y="2835017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183256" y="4437129"/>
            <a:ext cx="386080" cy="408305"/>
            <a:chOff x="5183256" y="4437129"/>
            <a:chExt cx="386080" cy="408305"/>
          </a:xfrm>
        </p:grpSpPr>
        <p:sp>
          <p:nvSpPr>
            <p:cNvPr id="41" name="object 41"/>
            <p:cNvSpPr/>
            <p:nvPr/>
          </p:nvSpPr>
          <p:spPr>
            <a:xfrm>
              <a:off x="5195956" y="4449829"/>
              <a:ext cx="360680" cy="382905"/>
            </a:xfrm>
            <a:custGeom>
              <a:avLst/>
              <a:gdLst/>
              <a:ahLst/>
              <a:cxnLst/>
              <a:rect l="l" t="t" r="r" b="b"/>
              <a:pathLst>
                <a:path w="360679" h="382904">
                  <a:moveTo>
                    <a:pt x="180075" y="0"/>
                  </a:moveTo>
                  <a:lnTo>
                    <a:pt x="132214" y="6829"/>
                  </a:lnTo>
                  <a:lnTo>
                    <a:pt x="89200" y="26104"/>
                  </a:lnTo>
                  <a:lnTo>
                    <a:pt x="52753" y="56005"/>
                  </a:lnTo>
                  <a:lnTo>
                    <a:pt x="24591" y="94711"/>
                  </a:lnTo>
                  <a:lnTo>
                    <a:pt x="6434" y="140404"/>
                  </a:lnTo>
                  <a:lnTo>
                    <a:pt x="0" y="191261"/>
                  </a:lnTo>
                  <a:lnTo>
                    <a:pt x="6434" y="242115"/>
                  </a:lnTo>
                  <a:lnTo>
                    <a:pt x="24591" y="287806"/>
                  </a:lnTo>
                  <a:lnTo>
                    <a:pt x="52753" y="326513"/>
                  </a:lnTo>
                  <a:lnTo>
                    <a:pt x="89200" y="356416"/>
                  </a:lnTo>
                  <a:lnTo>
                    <a:pt x="132214" y="375693"/>
                  </a:lnTo>
                  <a:lnTo>
                    <a:pt x="180075" y="382523"/>
                  </a:lnTo>
                  <a:lnTo>
                    <a:pt x="228001" y="375693"/>
                  </a:lnTo>
                  <a:lnTo>
                    <a:pt x="271058" y="356416"/>
                  </a:lnTo>
                  <a:lnTo>
                    <a:pt x="307531" y="326513"/>
                  </a:lnTo>
                  <a:lnTo>
                    <a:pt x="335706" y="287806"/>
                  </a:lnTo>
                  <a:lnTo>
                    <a:pt x="353868" y="242115"/>
                  </a:lnTo>
                  <a:lnTo>
                    <a:pt x="360304" y="191261"/>
                  </a:lnTo>
                  <a:lnTo>
                    <a:pt x="353868" y="140404"/>
                  </a:lnTo>
                  <a:lnTo>
                    <a:pt x="335706" y="94711"/>
                  </a:lnTo>
                  <a:lnTo>
                    <a:pt x="307531" y="56005"/>
                  </a:lnTo>
                  <a:lnTo>
                    <a:pt x="271058" y="26104"/>
                  </a:lnTo>
                  <a:lnTo>
                    <a:pt x="228001" y="6829"/>
                  </a:lnTo>
                  <a:lnTo>
                    <a:pt x="1800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195956" y="4449829"/>
              <a:ext cx="360680" cy="382905"/>
            </a:xfrm>
            <a:custGeom>
              <a:avLst/>
              <a:gdLst/>
              <a:ahLst/>
              <a:cxnLst/>
              <a:rect l="l" t="t" r="r" b="b"/>
              <a:pathLst>
                <a:path w="360679" h="382904">
                  <a:moveTo>
                    <a:pt x="0" y="191261"/>
                  </a:moveTo>
                  <a:lnTo>
                    <a:pt x="6434" y="140404"/>
                  </a:lnTo>
                  <a:lnTo>
                    <a:pt x="24591" y="94711"/>
                  </a:lnTo>
                  <a:lnTo>
                    <a:pt x="52753" y="56005"/>
                  </a:lnTo>
                  <a:lnTo>
                    <a:pt x="89200" y="26104"/>
                  </a:lnTo>
                  <a:lnTo>
                    <a:pt x="132214" y="6829"/>
                  </a:lnTo>
                  <a:lnTo>
                    <a:pt x="180075" y="0"/>
                  </a:lnTo>
                  <a:lnTo>
                    <a:pt x="228001" y="6829"/>
                  </a:lnTo>
                  <a:lnTo>
                    <a:pt x="271058" y="26104"/>
                  </a:lnTo>
                  <a:lnTo>
                    <a:pt x="307531" y="56005"/>
                  </a:lnTo>
                  <a:lnTo>
                    <a:pt x="335706" y="94711"/>
                  </a:lnTo>
                  <a:lnTo>
                    <a:pt x="353868" y="140404"/>
                  </a:lnTo>
                  <a:lnTo>
                    <a:pt x="360304" y="191261"/>
                  </a:lnTo>
                  <a:lnTo>
                    <a:pt x="353868" y="242115"/>
                  </a:lnTo>
                  <a:lnTo>
                    <a:pt x="335706" y="287806"/>
                  </a:lnTo>
                  <a:lnTo>
                    <a:pt x="307531" y="326513"/>
                  </a:lnTo>
                  <a:lnTo>
                    <a:pt x="271058" y="356416"/>
                  </a:lnTo>
                  <a:lnTo>
                    <a:pt x="228001" y="375693"/>
                  </a:lnTo>
                  <a:lnTo>
                    <a:pt x="180075" y="382523"/>
                  </a:lnTo>
                  <a:lnTo>
                    <a:pt x="132214" y="375693"/>
                  </a:lnTo>
                  <a:lnTo>
                    <a:pt x="89200" y="356416"/>
                  </a:lnTo>
                  <a:lnTo>
                    <a:pt x="52753" y="326513"/>
                  </a:lnTo>
                  <a:lnTo>
                    <a:pt x="24591" y="287806"/>
                  </a:lnTo>
                  <a:lnTo>
                    <a:pt x="6434" y="242115"/>
                  </a:lnTo>
                  <a:lnTo>
                    <a:pt x="0" y="191261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279267" y="4438901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313795" y="1878065"/>
            <a:ext cx="386080" cy="408305"/>
            <a:chOff x="8313795" y="1878065"/>
            <a:chExt cx="386080" cy="408305"/>
          </a:xfrm>
        </p:grpSpPr>
        <p:sp>
          <p:nvSpPr>
            <p:cNvPr id="45" name="object 45"/>
            <p:cNvSpPr/>
            <p:nvPr/>
          </p:nvSpPr>
          <p:spPr>
            <a:xfrm>
              <a:off x="8326495" y="1890765"/>
              <a:ext cx="360680" cy="382905"/>
            </a:xfrm>
            <a:custGeom>
              <a:avLst/>
              <a:gdLst/>
              <a:ahLst/>
              <a:cxnLst/>
              <a:rect l="l" t="t" r="r" b="b"/>
              <a:pathLst>
                <a:path w="360679" h="382905">
                  <a:moveTo>
                    <a:pt x="180106" y="0"/>
                  </a:moveTo>
                  <a:lnTo>
                    <a:pt x="132231" y="6831"/>
                  </a:lnTo>
                  <a:lnTo>
                    <a:pt x="89209" y="26110"/>
                  </a:lnTo>
                  <a:lnTo>
                    <a:pt x="52757" y="56014"/>
                  </a:lnTo>
                  <a:lnTo>
                    <a:pt x="24592" y="94722"/>
                  </a:lnTo>
                  <a:lnTo>
                    <a:pt x="6434" y="140412"/>
                  </a:lnTo>
                  <a:lnTo>
                    <a:pt x="0" y="191261"/>
                  </a:lnTo>
                  <a:lnTo>
                    <a:pt x="6434" y="242121"/>
                  </a:lnTo>
                  <a:lnTo>
                    <a:pt x="24592" y="287814"/>
                  </a:lnTo>
                  <a:lnTo>
                    <a:pt x="52757" y="326520"/>
                  </a:lnTo>
                  <a:lnTo>
                    <a:pt x="89209" y="356420"/>
                  </a:lnTo>
                  <a:lnTo>
                    <a:pt x="132231" y="375694"/>
                  </a:lnTo>
                  <a:lnTo>
                    <a:pt x="180106" y="382523"/>
                  </a:lnTo>
                  <a:lnTo>
                    <a:pt x="228019" y="375694"/>
                  </a:lnTo>
                  <a:lnTo>
                    <a:pt x="271067" y="356420"/>
                  </a:lnTo>
                  <a:lnTo>
                    <a:pt x="307535" y="326520"/>
                  </a:lnTo>
                  <a:lnTo>
                    <a:pt x="335707" y="287814"/>
                  </a:lnTo>
                  <a:lnTo>
                    <a:pt x="353869" y="242121"/>
                  </a:lnTo>
                  <a:lnTo>
                    <a:pt x="360304" y="191261"/>
                  </a:lnTo>
                  <a:lnTo>
                    <a:pt x="353869" y="140412"/>
                  </a:lnTo>
                  <a:lnTo>
                    <a:pt x="335707" y="94722"/>
                  </a:lnTo>
                  <a:lnTo>
                    <a:pt x="307535" y="56014"/>
                  </a:lnTo>
                  <a:lnTo>
                    <a:pt x="271067" y="26110"/>
                  </a:lnTo>
                  <a:lnTo>
                    <a:pt x="228019" y="6831"/>
                  </a:lnTo>
                  <a:lnTo>
                    <a:pt x="1801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326495" y="1890765"/>
              <a:ext cx="360680" cy="382905"/>
            </a:xfrm>
            <a:custGeom>
              <a:avLst/>
              <a:gdLst/>
              <a:ahLst/>
              <a:cxnLst/>
              <a:rect l="l" t="t" r="r" b="b"/>
              <a:pathLst>
                <a:path w="360679" h="382905">
                  <a:moveTo>
                    <a:pt x="0" y="191261"/>
                  </a:moveTo>
                  <a:lnTo>
                    <a:pt x="6434" y="140412"/>
                  </a:lnTo>
                  <a:lnTo>
                    <a:pt x="24592" y="94722"/>
                  </a:lnTo>
                  <a:lnTo>
                    <a:pt x="52757" y="56014"/>
                  </a:lnTo>
                  <a:lnTo>
                    <a:pt x="89209" y="26110"/>
                  </a:lnTo>
                  <a:lnTo>
                    <a:pt x="132231" y="6831"/>
                  </a:lnTo>
                  <a:lnTo>
                    <a:pt x="180106" y="0"/>
                  </a:lnTo>
                  <a:lnTo>
                    <a:pt x="228019" y="6831"/>
                  </a:lnTo>
                  <a:lnTo>
                    <a:pt x="271067" y="26110"/>
                  </a:lnTo>
                  <a:lnTo>
                    <a:pt x="307535" y="56014"/>
                  </a:lnTo>
                  <a:lnTo>
                    <a:pt x="335707" y="94722"/>
                  </a:lnTo>
                  <a:lnTo>
                    <a:pt x="353869" y="140412"/>
                  </a:lnTo>
                  <a:lnTo>
                    <a:pt x="360304" y="191261"/>
                  </a:lnTo>
                  <a:lnTo>
                    <a:pt x="353869" y="242121"/>
                  </a:lnTo>
                  <a:lnTo>
                    <a:pt x="335707" y="287814"/>
                  </a:lnTo>
                  <a:lnTo>
                    <a:pt x="307535" y="326520"/>
                  </a:lnTo>
                  <a:lnTo>
                    <a:pt x="271067" y="356420"/>
                  </a:lnTo>
                  <a:lnTo>
                    <a:pt x="228019" y="375694"/>
                  </a:lnTo>
                  <a:lnTo>
                    <a:pt x="180106" y="382523"/>
                  </a:lnTo>
                  <a:lnTo>
                    <a:pt x="132231" y="375694"/>
                  </a:lnTo>
                  <a:lnTo>
                    <a:pt x="89209" y="356420"/>
                  </a:lnTo>
                  <a:lnTo>
                    <a:pt x="52757" y="326520"/>
                  </a:lnTo>
                  <a:lnTo>
                    <a:pt x="24592" y="287814"/>
                  </a:lnTo>
                  <a:lnTo>
                    <a:pt x="6434" y="242121"/>
                  </a:lnTo>
                  <a:lnTo>
                    <a:pt x="0" y="191261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8410454" y="187921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8343910" y="3594089"/>
            <a:ext cx="384175" cy="408305"/>
            <a:chOff x="8343910" y="3594089"/>
            <a:chExt cx="384175" cy="408305"/>
          </a:xfrm>
        </p:grpSpPr>
        <p:sp>
          <p:nvSpPr>
            <p:cNvPr id="49" name="object 49"/>
            <p:cNvSpPr/>
            <p:nvPr/>
          </p:nvSpPr>
          <p:spPr>
            <a:xfrm>
              <a:off x="8356610" y="3606789"/>
              <a:ext cx="358775" cy="382905"/>
            </a:xfrm>
            <a:custGeom>
              <a:avLst/>
              <a:gdLst/>
              <a:ahLst/>
              <a:cxnLst/>
              <a:rect l="l" t="t" r="r" b="b"/>
              <a:pathLst>
                <a:path w="358775" h="382904">
                  <a:moveTo>
                    <a:pt x="179435" y="0"/>
                  </a:moveTo>
                  <a:lnTo>
                    <a:pt x="131706" y="6831"/>
                  </a:lnTo>
                  <a:lnTo>
                    <a:pt x="88834" y="26110"/>
                  </a:lnTo>
                  <a:lnTo>
                    <a:pt x="52524" y="56014"/>
                  </a:lnTo>
                  <a:lnTo>
                    <a:pt x="24479" y="94722"/>
                  </a:lnTo>
                  <a:lnTo>
                    <a:pt x="6403" y="140412"/>
                  </a:lnTo>
                  <a:lnTo>
                    <a:pt x="0" y="191261"/>
                  </a:lnTo>
                  <a:lnTo>
                    <a:pt x="6403" y="242132"/>
                  </a:lnTo>
                  <a:lnTo>
                    <a:pt x="24479" y="287850"/>
                  </a:lnTo>
                  <a:lnTo>
                    <a:pt x="52524" y="326589"/>
                  </a:lnTo>
                  <a:lnTo>
                    <a:pt x="88834" y="356522"/>
                  </a:lnTo>
                  <a:lnTo>
                    <a:pt x="131706" y="375821"/>
                  </a:lnTo>
                  <a:lnTo>
                    <a:pt x="179435" y="382661"/>
                  </a:lnTo>
                  <a:lnTo>
                    <a:pt x="227116" y="375821"/>
                  </a:lnTo>
                  <a:lnTo>
                    <a:pt x="269959" y="356522"/>
                  </a:lnTo>
                  <a:lnTo>
                    <a:pt x="306255" y="326589"/>
                  </a:lnTo>
                  <a:lnTo>
                    <a:pt x="334296" y="287850"/>
                  </a:lnTo>
                  <a:lnTo>
                    <a:pt x="352374" y="242132"/>
                  </a:lnTo>
                  <a:lnTo>
                    <a:pt x="358780" y="191261"/>
                  </a:lnTo>
                  <a:lnTo>
                    <a:pt x="352374" y="140412"/>
                  </a:lnTo>
                  <a:lnTo>
                    <a:pt x="334296" y="94722"/>
                  </a:lnTo>
                  <a:lnTo>
                    <a:pt x="306255" y="56014"/>
                  </a:lnTo>
                  <a:lnTo>
                    <a:pt x="269959" y="26110"/>
                  </a:lnTo>
                  <a:lnTo>
                    <a:pt x="227116" y="6831"/>
                  </a:lnTo>
                  <a:lnTo>
                    <a:pt x="1794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356610" y="3606789"/>
              <a:ext cx="358775" cy="382905"/>
            </a:xfrm>
            <a:custGeom>
              <a:avLst/>
              <a:gdLst/>
              <a:ahLst/>
              <a:cxnLst/>
              <a:rect l="l" t="t" r="r" b="b"/>
              <a:pathLst>
                <a:path w="358775" h="382904">
                  <a:moveTo>
                    <a:pt x="0" y="191261"/>
                  </a:moveTo>
                  <a:lnTo>
                    <a:pt x="6403" y="140412"/>
                  </a:lnTo>
                  <a:lnTo>
                    <a:pt x="24479" y="94722"/>
                  </a:lnTo>
                  <a:lnTo>
                    <a:pt x="52524" y="56014"/>
                  </a:lnTo>
                  <a:lnTo>
                    <a:pt x="88834" y="26110"/>
                  </a:lnTo>
                  <a:lnTo>
                    <a:pt x="131706" y="6831"/>
                  </a:lnTo>
                  <a:lnTo>
                    <a:pt x="179435" y="0"/>
                  </a:lnTo>
                  <a:lnTo>
                    <a:pt x="227116" y="6831"/>
                  </a:lnTo>
                  <a:lnTo>
                    <a:pt x="269959" y="26110"/>
                  </a:lnTo>
                  <a:lnTo>
                    <a:pt x="306255" y="56014"/>
                  </a:lnTo>
                  <a:lnTo>
                    <a:pt x="334296" y="94722"/>
                  </a:lnTo>
                  <a:lnTo>
                    <a:pt x="352374" y="140412"/>
                  </a:lnTo>
                  <a:lnTo>
                    <a:pt x="358780" y="191261"/>
                  </a:lnTo>
                  <a:lnTo>
                    <a:pt x="352374" y="242132"/>
                  </a:lnTo>
                  <a:lnTo>
                    <a:pt x="334296" y="287850"/>
                  </a:lnTo>
                  <a:lnTo>
                    <a:pt x="306255" y="326589"/>
                  </a:lnTo>
                  <a:lnTo>
                    <a:pt x="269959" y="356522"/>
                  </a:lnTo>
                  <a:lnTo>
                    <a:pt x="227116" y="375821"/>
                  </a:lnTo>
                  <a:lnTo>
                    <a:pt x="179435" y="382661"/>
                  </a:lnTo>
                  <a:lnTo>
                    <a:pt x="131706" y="375821"/>
                  </a:lnTo>
                  <a:lnTo>
                    <a:pt x="88834" y="356522"/>
                  </a:lnTo>
                  <a:lnTo>
                    <a:pt x="52524" y="326589"/>
                  </a:lnTo>
                  <a:lnTo>
                    <a:pt x="24479" y="287850"/>
                  </a:lnTo>
                  <a:lnTo>
                    <a:pt x="6403" y="242132"/>
                  </a:lnTo>
                  <a:lnTo>
                    <a:pt x="0" y="191261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8439664" y="3595875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4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8313795" y="5248279"/>
            <a:ext cx="386080" cy="409575"/>
            <a:chOff x="8313795" y="5248279"/>
            <a:chExt cx="386080" cy="409575"/>
          </a:xfrm>
        </p:grpSpPr>
        <p:sp>
          <p:nvSpPr>
            <p:cNvPr id="53" name="object 53"/>
            <p:cNvSpPr/>
            <p:nvPr/>
          </p:nvSpPr>
          <p:spPr>
            <a:xfrm>
              <a:off x="8326495" y="5260979"/>
              <a:ext cx="360680" cy="384175"/>
            </a:xfrm>
            <a:custGeom>
              <a:avLst/>
              <a:gdLst/>
              <a:ahLst/>
              <a:cxnLst/>
              <a:rect l="l" t="t" r="r" b="b"/>
              <a:pathLst>
                <a:path w="360679" h="384175">
                  <a:moveTo>
                    <a:pt x="180106" y="0"/>
                  </a:moveTo>
                  <a:lnTo>
                    <a:pt x="132231" y="6860"/>
                  </a:lnTo>
                  <a:lnTo>
                    <a:pt x="89209" y="26221"/>
                  </a:lnTo>
                  <a:lnTo>
                    <a:pt x="52757" y="56258"/>
                  </a:lnTo>
                  <a:lnTo>
                    <a:pt x="24592" y="95142"/>
                  </a:lnTo>
                  <a:lnTo>
                    <a:pt x="6434" y="141046"/>
                  </a:lnTo>
                  <a:lnTo>
                    <a:pt x="0" y="192142"/>
                  </a:lnTo>
                  <a:lnTo>
                    <a:pt x="6434" y="243189"/>
                  </a:lnTo>
                  <a:lnTo>
                    <a:pt x="24592" y="289059"/>
                  </a:lnTo>
                  <a:lnTo>
                    <a:pt x="52757" y="327923"/>
                  </a:lnTo>
                  <a:lnTo>
                    <a:pt x="89209" y="357949"/>
                  </a:lnTo>
                  <a:lnTo>
                    <a:pt x="132231" y="377307"/>
                  </a:lnTo>
                  <a:lnTo>
                    <a:pt x="180106" y="384166"/>
                  </a:lnTo>
                  <a:lnTo>
                    <a:pt x="228019" y="377307"/>
                  </a:lnTo>
                  <a:lnTo>
                    <a:pt x="271067" y="357949"/>
                  </a:lnTo>
                  <a:lnTo>
                    <a:pt x="307535" y="327923"/>
                  </a:lnTo>
                  <a:lnTo>
                    <a:pt x="335707" y="289059"/>
                  </a:lnTo>
                  <a:lnTo>
                    <a:pt x="353869" y="243189"/>
                  </a:lnTo>
                  <a:lnTo>
                    <a:pt x="360304" y="192142"/>
                  </a:lnTo>
                  <a:lnTo>
                    <a:pt x="353869" y="141046"/>
                  </a:lnTo>
                  <a:lnTo>
                    <a:pt x="335707" y="95142"/>
                  </a:lnTo>
                  <a:lnTo>
                    <a:pt x="307535" y="56258"/>
                  </a:lnTo>
                  <a:lnTo>
                    <a:pt x="271067" y="26221"/>
                  </a:lnTo>
                  <a:lnTo>
                    <a:pt x="228019" y="6860"/>
                  </a:lnTo>
                  <a:lnTo>
                    <a:pt x="1801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326495" y="5260979"/>
              <a:ext cx="360680" cy="384175"/>
            </a:xfrm>
            <a:custGeom>
              <a:avLst/>
              <a:gdLst/>
              <a:ahLst/>
              <a:cxnLst/>
              <a:rect l="l" t="t" r="r" b="b"/>
              <a:pathLst>
                <a:path w="360679" h="384175">
                  <a:moveTo>
                    <a:pt x="0" y="192142"/>
                  </a:moveTo>
                  <a:lnTo>
                    <a:pt x="6434" y="141046"/>
                  </a:lnTo>
                  <a:lnTo>
                    <a:pt x="24592" y="95142"/>
                  </a:lnTo>
                  <a:lnTo>
                    <a:pt x="52757" y="56258"/>
                  </a:lnTo>
                  <a:lnTo>
                    <a:pt x="89209" y="26221"/>
                  </a:lnTo>
                  <a:lnTo>
                    <a:pt x="132231" y="6860"/>
                  </a:lnTo>
                  <a:lnTo>
                    <a:pt x="180106" y="0"/>
                  </a:lnTo>
                  <a:lnTo>
                    <a:pt x="228019" y="6860"/>
                  </a:lnTo>
                  <a:lnTo>
                    <a:pt x="271067" y="26221"/>
                  </a:lnTo>
                  <a:lnTo>
                    <a:pt x="307535" y="56258"/>
                  </a:lnTo>
                  <a:lnTo>
                    <a:pt x="335707" y="95142"/>
                  </a:lnTo>
                  <a:lnTo>
                    <a:pt x="353869" y="141046"/>
                  </a:lnTo>
                  <a:lnTo>
                    <a:pt x="360304" y="192142"/>
                  </a:lnTo>
                  <a:lnTo>
                    <a:pt x="353869" y="243189"/>
                  </a:lnTo>
                  <a:lnTo>
                    <a:pt x="335707" y="289059"/>
                  </a:lnTo>
                  <a:lnTo>
                    <a:pt x="307535" y="327923"/>
                  </a:lnTo>
                  <a:lnTo>
                    <a:pt x="271067" y="357949"/>
                  </a:lnTo>
                  <a:lnTo>
                    <a:pt x="228019" y="377307"/>
                  </a:lnTo>
                  <a:lnTo>
                    <a:pt x="180106" y="384166"/>
                  </a:lnTo>
                  <a:lnTo>
                    <a:pt x="132231" y="377307"/>
                  </a:lnTo>
                  <a:lnTo>
                    <a:pt x="89209" y="357949"/>
                  </a:lnTo>
                  <a:lnTo>
                    <a:pt x="52757" y="327923"/>
                  </a:lnTo>
                  <a:lnTo>
                    <a:pt x="24592" y="289059"/>
                  </a:lnTo>
                  <a:lnTo>
                    <a:pt x="6434" y="243189"/>
                  </a:lnTo>
                  <a:lnTo>
                    <a:pt x="0" y="192142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8410454" y="5251191"/>
            <a:ext cx="1949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5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245" y="331464"/>
            <a:ext cx="74847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85" dirty="0"/>
              <a:t>Random </a:t>
            </a:r>
            <a:r>
              <a:rPr sz="3200" spc="-195" dirty="0"/>
              <a:t>dynamic </a:t>
            </a:r>
            <a:r>
              <a:rPr sz="3200" spc="-225" dirty="0"/>
              <a:t>forces, </a:t>
            </a:r>
            <a:r>
              <a:rPr sz="3200" spc="-200" dirty="0"/>
              <a:t>impulsive</a:t>
            </a:r>
            <a:r>
              <a:rPr sz="3200" spc="254" dirty="0"/>
              <a:t> </a:t>
            </a:r>
            <a:r>
              <a:rPr sz="3200" spc="-175" dirty="0"/>
              <a:t>loading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782573" y="5797394"/>
            <a:ext cx="56540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30" dirty="0">
                <a:latin typeface="Times New Roman"/>
                <a:cs typeface="Times New Roman"/>
              </a:rPr>
              <a:t>Typical </a:t>
            </a:r>
            <a:r>
              <a:rPr sz="2200" b="1" spc="-10" dirty="0">
                <a:latin typeface="Times New Roman"/>
                <a:cs typeface="Times New Roman"/>
              </a:rPr>
              <a:t>force–time </a:t>
            </a:r>
            <a:r>
              <a:rPr sz="2200" b="1" spc="-5" dirty="0">
                <a:latin typeface="Times New Roman"/>
                <a:cs typeface="Times New Roman"/>
              </a:rPr>
              <a:t>curve </a:t>
            </a:r>
            <a:r>
              <a:rPr sz="2200" b="1" dirty="0">
                <a:latin typeface="Times New Roman"/>
                <a:cs typeface="Times New Roman"/>
              </a:rPr>
              <a:t>for an </a:t>
            </a:r>
            <a:r>
              <a:rPr sz="2200" b="1" spc="-5" dirty="0">
                <a:latin typeface="Times New Roman"/>
                <a:cs typeface="Times New Roman"/>
              </a:rPr>
              <a:t>impulsive</a:t>
            </a:r>
            <a:r>
              <a:rPr sz="2200" b="1" spc="4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force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01852" y="1117530"/>
            <a:ext cx="6161013" cy="4510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245" y="456636"/>
            <a:ext cx="77584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85" dirty="0"/>
              <a:t>Random </a:t>
            </a:r>
            <a:r>
              <a:rPr sz="3200" spc="-195" dirty="0"/>
              <a:t>dynamic </a:t>
            </a:r>
            <a:r>
              <a:rPr sz="3200" spc="-225" dirty="0"/>
              <a:t>forces, </a:t>
            </a:r>
            <a:r>
              <a:rPr sz="3200" spc="-190" dirty="0"/>
              <a:t>earthquake</a:t>
            </a:r>
            <a:r>
              <a:rPr sz="3200" spc="195" dirty="0"/>
              <a:t> </a:t>
            </a:r>
            <a:r>
              <a:rPr sz="3200" spc="-175" dirty="0"/>
              <a:t>loading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768095" y="1583177"/>
            <a:ext cx="3733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b="1" spc="5" dirty="0">
                <a:latin typeface="Times New Roman"/>
                <a:cs typeface="Times New Roman"/>
              </a:rPr>
              <a:t>a</a:t>
            </a:r>
            <a:r>
              <a:rPr sz="2775" b="1" spc="7" baseline="-21021" dirty="0">
                <a:latin typeface="Times New Roman"/>
                <a:cs typeface="Times New Roman"/>
              </a:rPr>
              <a:t>g</a:t>
            </a:r>
            <a:endParaRPr sz="2775" baseline="-2102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78658" y="1753361"/>
            <a:ext cx="5119634" cy="3409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194301" y="3878958"/>
            <a:ext cx="1441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t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5017" y="5454496"/>
            <a:ext cx="777684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latin typeface="Times New Roman"/>
                <a:cs typeface="Times New Roman"/>
              </a:rPr>
              <a:t>Ground </a:t>
            </a:r>
            <a:r>
              <a:rPr sz="2200" b="1" spc="-5" dirty="0">
                <a:latin typeface="Times New Roman"/>
                <a:cs typeface="Times New Roman"/>
              </a:rPr>
              <a:t>acceleration </a:t>
            </a:r>
            <a:r>
              <a:rPr sz="2200" b="1" dirty="0">
                <a:latin typeface="Times New Roman"/>
                <a:cs typeface="Times New Roman"/>
              </a:rPr>
              <a:t>(a</a:t>
            </a:r>
            <a:r>
              <a:rPr sz="2175" b="1" baseline="-21072" dirty="0">
                <a:latin typeface="Times New Roman"/>
                <a:cs typeface="Times New Roman"/>
              </a:rPr>
              <a:t>g</a:t>
            </a:r>
            <a:r>
              <a:rPr sz="2200" b="1" dirty="0">
                <a:latin typeface="Times New Roman"/>
                <a:cs typeface="Times New Roman"/>
              </a:rPr>
              <a:t>) </a:t>
            </a:r>
            <a:r>
              <a:rPr sz="2200" b="1" spc="-5" dirty="0">
                <a:latin typeface="Times New Roman"/>
                <a:cs typeface="Times New Roman"/>
              </a:rPr>
              <a:t>during earthquake (EQ) </a:t>
            </a:r>
            <a:r>
              <a:rPr sz="2200" b="1" dirty="0">
                <a:latin typeface="Times New Roman"/>
                <a:cs typeface="Times New Roman"/>
              </a:rPr>
              <a:t>vs </a:t>
            </a:r>
            <a:r>
              <a:rPr sz="2200" b="1" spc="-5" dirty="0">
                <a:latin typeface="Times New Roman"/>
                <a:cs typeface="Times New Roman"/>
              </a:rPr>
              <a:t>time. </a:t>
            </a:r>
            <a:r>
              <a:rPr sz="2200" b="1" spc="5" dirty="0">
                <a:latin typeface="Times New Roman"/>
                <a:cs typeface="Times New Roman"/>
              </a:rPr>
              <a:t>a</a:t>
            </a:r>
            <a:r>
              <a:rPr sz="2175" b="1" spc="7" baseline="-21072" dirty="0">
                <a:latin typeface="Times New Roman"/>
                <a:cs typeface="Times New Roman"/>
              </a:rPr>
              <a:t>g </a:t>
            </a:r>
            <a:r>
              <a:rPr sz="2200" b="1" dirty="0">
                <a:latin typeface="Times New Roman"/>
                <a:cs typeface="Times New Roman"/>
              </a:rPr>
              <a:t>can  </a:t>
            </a:r>
            <a:r>
              <a:rPr sz="2200" b="1" spc="-5" dirty="0">
                <a:latin typeface="Times New Roman"/>
                <a:cs typeface="Times New Roman"/>
              </a:rPr>
              <a:t>easily be converted to </a:t>
            </a:r>
            <a:r>
              <a:rPr sz="2200" b="1" spc="-10" dirty="0">
                <a:latin typeface="Times New Roman"/>
                <a:cs typeface="Times New Roman"/>
              </a:rPr>
              <a:t>EQ force </a:t>
            </a:r>
            <a:r>
              <a:rPr sz="2200" b="1" spc="-5" dirty="0">
                <a:latin typeface="Times New Roman"/>
                <a:cs typeface="Times New Roman"/>
              </a:rPr>
              <a:t>acting </a:t>
            </a:r>
            <a:r>
              <a:rPr sz="2200" b="1" dirty="0">
                <a:latin typeface="Times New Roman"/>
                <a:cs typeface="Times New Roman"/>
              </a:rPr>
              <a:t>on </a:t>
            </a:r>
            <a:r>
              <a:rPr sz="2200" b="1" spc="-5" dirty="0">
                <a:latin typeface="Times New Roman"/>
                <a:cs typeface="Times New Roman"/>
              </a:rPr>
              <a:t>a SDOF </a:t>
            </a:r>
            <a:r>
              <a:rPr sz="2200" b="1" spc="-10" dirty="0">
                <a:latin typeface="Times New Roman"/>
                <a:cs typeface="Times New Roman"/>
              </a:rPr>
              <a:t>structure</a:t>
            </a:r>
            <a:r>
              <a:rPr sz="2200" b="1" spc="6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?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875" y="2238375"/>
            <a:ext cx="9159875" cy="4635500"/>
            <a:chOff x="-15875" y="2238375"/>
            <a:chExt cx="9159875" cy="4635500"/>
          </a:xfrm>
        </p:grpSpPr>
        <p:sp>
          <p:nvSpPr>
            <p:cNvPr id="3" name="object 3"/>
            <p:cNvSpPr/>
            <p:nvPr/>
          </p:nvSpPr>
          <p:spPr>
            <a:xfrm>
              <a:off x="3409713" y="2238375"/>
              <a:ext cx="5229720" cy="40767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20784" y="2319997"/>
              <a:ext cx="5930265" cy="2860675"/>
            </a:xfrm>
            <a:custGeom>
              <a:avLst/>
              <a:gdLst/>
              <a:ahLst/>
              <a:cxnLst/>
              <a:rect l="l" t="t" r="r" b="b"/>
              <a:pathLst>
                <a:path w="5930265" h="2860675">
                  <a:moveTo>
                    <a:pt x="259245" y="231140"/>
                  </a:moveTo>
                  <a:lnTo>
                    <a:pt x="168249" y="161328"/>
                  </a:lnTo>
                  <a:lnTo>
                    <a:pt x="163220" y="158572"/>
                  </a:lnTo>
                  <a:lnTo>
                    <a:pt x="179209" y="158153"/>
                  </a:lnTo>
                  <a:lnTo>
                    <a:pt x="177685" y="101003"/>
                  </a:lnTo>
                  <a:lnTo>
                    <a:pt x="161531" y="101422"/>
                  </a:lnTo>
                  <a:lnTo>
                    <a:pt x="240563" y="52476"/>
                  </a:lnTo>
                  <a:lnTo>
                    <a:pt x="249821" y="13246"/>
                  </a:lnTo>
                  <a:lnTo>
                    <a:pt x="221107" y="0"/>
                  </a:lnTo>
                  <a:lnTo>
                    <a:pt x="210451" y="3987"/>
                  </a:lnTo>
                  <a:lnTo>
                    <a:pt x="0" y="134289"/>
                  </a:lnTo>
                  <a:lnTo>
                    <a:pt x="217055" y="253276"/>
                  </a:lnTo>
                  <a:lnTo>
                    <a:pt x="227901" y="256679"/>
                  </a:lnTo>
                  <a:lnTo>
                    <a:pt x="238823" y="255676"/>
                  </a:lnTo>
                  <a:lnTo>
                    <a:pt x="248577" y="250647"/>
                  </a:lnTo>
                  <a:lnTo>
                    <a:pt x="255917" y="241973"/>
                  </a:lnTo>
                  <a:lnTo>
                    <a:pt x="259245" y="231140"/>
                  </a:lnTo>
                  <a:close/>
                </a:path>
                <a:path w="5930265" h="2860675">
                  <a:moveTo>
                    <a:pt x="579132" y="147485"/>
                  </a:moveTo>
                  <a:lnTo>
                    <a:pt x="577608" y="90335"/>
                  </a:lnTo>
                  <a:lnTo>
                    <a:pt x="349008" y="96431"/>
                  </a:lnTo>
                  <a:lnTo>
                    <a:pt x="350532" y="153581"/>
                  </a:lnTo>
                  <a:lnTo>
                    <a:pt x="579132" y="147485"/>
                  </a:lnTo>
                  <a:close/>
                </a:path>
                <a:path w="5930265" h="2860675">
                  <a:moveTo>
                    <a:pt x="979055" y="136944"/>
                  </a:moveTo>
                  <a:lnTo>
                    <a:pt x="977531" y="79794"/>
                  </a:lnTo>
                  <a:lnTo>
                    <a:pt x="748931" y="85890"/>
                  </a:lnTo>
                  <a:lnTo>
                    <a:pt x="750455" y="143040"/>
                  </a:lnTo>
                  <a:lnTo>
                    <a:pt x="979055" y="136944"/>
                  </a:lnTo>
                  <a:close/>
                </a:path>
                <a:path w="5930265" h="2860675">
                  <a:moveTo>
                    <a:pt x="1378839" y="126276"/>
                  </a:moveTo>
                  <a:lnTo>
                    <a:pt x="1377467" y="69240"/>
                  </a:lnTo>
                  <a:lnTo>
                    <a:pt x="1148867" y="75222"/>
                  </a:lnTo>
                  <a:lnTo>
                    <a:pt x="1150391" y="132372"/>
                  </a:lnTo>
                  <a:lnTo>
                    <a:pt x="1378839" y="126276"/>
                  </a:lnTo>
                  <a:close/>
                </a:path>
                <a:path w="5930265" h="2860675">
                  <a:moveTo>
                    <a:pt x="5929655" y="2734602"/>
                  </a:moveTo>
                  <a:lnTo>
                    <a:pt x="5717298" y="2607475"/>
                  </a:lnTo>
                  <a:lnTo>
                    <a:pt x="5706567" y="2603741"/>
                  </a:lnTo>
                  <a:lnTo>
                    <a:pt x="5695620" y="2604338"/>
                  </a:lnTo>
                  <a:lnTo>
                    <a:pt x="5685701" y="2608986"/>
                  </a:lnTo>
                  <a:lnTo>
                    <a:pt x="5678043" y="2617381"/>
                  </a:lnTo>
                  <a:lnTo>
                    <a:pt x="5674258" y="2628112"/>
                  </a:lnTo>
                  <a:lnTo>
                    <a:pt x="5674868" y="2639060"/>
                  </a:lnTo>
                  <a:lnTo>
                    <a:pt x="5679541" y="2648978"/>
                  </a:lnTo>
                  <a:lnTo>
                    <a:pt x="5687949" y="2656624"/>
                  </a:lnTo>
                  <a:lnTo>
                    <a:pt x="5767540" y="2704223"/>
                  </a:lnTo>
                  <a:lnTo>
                    <a:pt x="4359783" y="2688628"/>
                  </a:lnTo>
                  <a:lnTo>
                    <a:pt x="4359173" y="2745651"/>
                  </a:lnTo>
                  <a:lnTo>
                    <a:pt x="5766917" y="2761373"/>
                  </a:lnTo>
                  <a:lnTo>
                    <a:pt x="5686298" y="2807258"/>
                  </a:lnTo>
                  <a:lnTo>
                    <a:pt x="5677738" y="2814688"/>
                  </a:lnTo>
                  <a:lnTo>
                    <a:pt x="5672861" y="2824505"/>
                  </a:lnTo>
                  <a:lnTo>
                    <a:pt x="5671998" y="2835452"/>
                  </a:lnTo>
                  <a:lnTo>
                    <a:pt x="5675515" y="2846235"/>
                  </a:lnTo>
                  <a:lnTo>
                    <a:pt x="5682996" y="2854782"/>
                  </a:lnTo>
                  <a:lnTo>
                    <a:pt x="5692813" y="2859621"/>
                  </a:lnTo>
                  <a:lnTo>
                    <a:pt x="5703722" y="2860433"/>
                  </a:lnTo>
                  <a:lnTo>
                    <a:pt x="5714492" y="2856903"/>
                  </a:lnTo>
                  <a:lnTo>
                    <a:pt x="5880493" y="2762542"/>
                  </a:lnTo>
                  <a:lnTo>
                    <a:pt x="5929655" y="27346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67665" y="926591"/>
            <a:ext cx="202691" cy="21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7665" y="1456944"/>
            <a:ext cx="202691" cy="21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941952" y="4121351"/>
            <a:ext cx="184150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Force </a:t>
            </a:r>
            <a:r>
              <a:rPr sz="2000" b="1" dirty="0">
                <a:latin typeface="Times New Roman"/>
                <a:cs typeface="Times New Roman"/>
              </a:rPr>
              <a:t>exerted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by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Times New Roman"/>
                <a:cs typeface="Times New Roman"/>
              </a:rPr>
              <a:t>truck’s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engine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583" y="4171312"/>
            <a:ext cx="34226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84530" algn="l"/>
                <a:tab pos="1461770" algn="l"/>
                <a:tab pos="2858135" algn="l"/>
              </a:tabLst>
            </a:pPr>
            <a:r>
              <a:rPr sz="2000" b="1" spc="-40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oof	l</a:t>
            </a:r>
            <a:r>
              <a:rPr sz="2000" b="1" spc="-20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ve</a:t>
            </a:r>
            <a:r>
              <a:rPr sz="2000" b="1" spc="-15" dirty="0">
                <a:latin typeface="Times New Roman"/>
                <a:cs typeface="Times New Roman"/>
              </a:rPr>
              <a:t>l</a:t>
            </a:r>
            <a:r>
              <a:rPr sz="2000" b="1" dirty="0">
                <a:latin typeface="Times New Roman"/>
                <a:cs typeface="Times New Roman"/>
              </a:rPr>
              <a:t>.	Depend</a:t>
            </a:r>
            <a:r>
              <a:rPr sz="2000" b="1" spc="-20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ng	</a:t>
            </a:r>
            <a:r>
              <a:rPr sz="2000" b="1" spc="-10" dirty="0">
                <a:latin typeface="Times New Roman"/>
                <a:cs typeface="Times New Roman"/>
              </a:rPr>
              <a:t>u</a:t>
            </a:r>
            <a:r>
              <a:rPr sz="2000" b="1" dirty="0">
                <a:latin typeface="Times New Roman"/>
                <a:cs typeface="Times New Roman"/>
              </a:rPr>
              <a:t>p</a:t>
            </a:r>
            <a:r>
              <a:rPr sz="2000" b="1" spc="5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83" y="4476113"/>
            <a:ext cx="34867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37922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magnitude	of </a:t>
            </a:r>
            <a:r>
              <a:rPr sz="2000" b="1" dirty="0">
                <a:latin typeface="Times New Roman"/>
                <a:cs typeface="Times New Roman"/>
              </a:rPr>
              <a:t>F</a:t>
            </a:r>
            <a:r>
              <a:rPr sz="1950" b="1" baseline="-21367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, </a:t>
            </a:r>
            <a:r>
              <a:rPr sz="2000" b="1" spc="-5" dirty="0">
                <a:latin typeface="Times New Roman"/>
                <a:cs typeface="Times New Roman"/>
              </a:rPr>
              <a:t>building</a:t>
            </a:r>
            <a:r>
              <a:rPr sz="2000" b="1" spc="13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can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79" y="4780913"/>
            <a:ext cx="33020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overturn </a:t>
            </a:r>
            <a:r>
              <a:rPr sz="2000" b="1" spc="-5" dirty="0">
                <a:latin typeface="Times New Roman"/>
                <a:cs typeface="Times New Roman"/>
              </a:rPr>
              <a:t>in </a:t>
            </a:r>
            <a:r>
              <a:rPr sz="2000" b="1" dirty="0">
                <a:latin typeface="Times New Roman"/>
                <a:cs typeface="Times New Roman"/>
              </a:rPr>
              <a:t>the </a:t>
            </a:r>
            <a:r>
              <a:rPr sz="2000" b="1" spc="-5" dirty="0">
                <a:latin typeface="Times New Roman"/>
                <a:cs typeface="Times New Roman"/>
              </a:rPr>
              <a:t>direction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120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F</a:t>
            </a:r>
            <a:r>
              <a:rPr sz="1950" b="1" spc="7" baseline="-21367" dirty="0">
                <a:latin typeface="Times New Roman"/>
                <a:cs typeface="Times New Roman"/>
              </a:rPr>
              <a:t>I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93245" y="172587"/>
            <a:ext cx="77584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85" dirty="0"/>
              <a:t>Random </a:t>
            </a:r>
            <a:r>
              <a:rPr sz="3200" spc="-195" dirty="0"/>
              <a:t>dynamic </a:t>
            </a:r>
            <a:r>
              <a:rPr sz="3200" spc="-225" dirty="0"/>
              <a:t>forces, </a:t>
            </a:r>
            <a:r>
              <a:rPr sz="3200" spc="-190" dirty="0"/>
              <a:t>earthquake</a:t>
            </a:r>
            <a:r>
              <a:rPr sz="3200" spc="200" dirty="0"/>
              <a:t> </a:t>
            </a:r>
            <a:r>
              <a:rPr sz="3200" spc="-175" dirty="0"/>
              <a:t>loading</a:t>
            </a:r>
            <a:endParaRPr sz="3200"/>
          </a:p>
        </p:txBody>
      </p:sp>
      <p:sp>
        <p:nvSpPr>
          <p:cNvPr id="12" name="object 12"/>
          <p:cNvSpPr txBox="1"/>
          <p:nvPr/>
        </p:nvSpPr>
        <p:spPr>
          <a:xfrm>
            <a:off x="18389" y="653128"/>
            <a:ext cx="7996555" cy="3544570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 marL="638810">
              <a:lnSpc>
                <a:spcPct val="100000"/>
              </a:lnSpc>
              <a:spcBef>
                <a:spcPts val="1400"/>
              </a:spcBef>
            </a:pPr>
            <a:r>
              <a:rPr sz="2400" dirty="0">
                <a:latin typeface="Times New Roman"/>
                <a:cs typeface="Times New Roman"/>
              </a:rPr>
              <a:t>Earthquakes cause ground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shaking</a:t>
            </a:r>
            <a:endParaRPr sz="2400">
              <a:latin typeface="Times New Roman"/>
              <a:cs typeface="Times New Roman"/>
            </a:endParaRPr>
          </a:p>
          <a:p>
            <a:pPr marL="348615" marR="55880" indent="289560">
              <a:lnSpc>
                <a:spcPct val="120000"/>
              </a:lnSpc>
              <a:spcBef>
                <a:spcPts val="720"/>
              </a:spcBef>
            </a:pPr>
            <a:r>
              <a:rPr sz="2400" spc="-5" dirty="0">
                <a:latin typeface="Times New Roman"/>
                <a:cs typeface="Times New Roman"/>
              </a:rPr>
              <a:t>Ground </a:t>
            </a:r>
            <a:r>
              <a:rPr sz="2400" dirty="0">
                <a:latin typeface="Times New Roman"/>
                <a:cs typeface="Times New Roman"/>
              </a:rPr>
              <a:t>shaking induces inertial loads in building </a:t>
            </a:r>
            <a:r>
              <a:rPr sz="2400" spc="-5" dirty="0">
                <a:latin typeface="Times New Roman"/>
                <a:cs typeface="Times New Roman"/>
              </a:rPr>
              <a:t>elements;  </a:t>
            </a:r>
            <a:r>
              <a:rPr sz="2400" dirty="0">
                <a:latin typeface="Times New Roman"/>
                <a:cs typeface="Times New Roman"/>
              </a:rPr>
              <a:t>stronger ground shaking or heavier building </a:t>
            </a:r>
            <a:r>
              <a:rPr sz="2400" spc="-5" dirty="0">
                <a:latin typeface="Times New Roman"/>
                <a:cs typeface="Times New Roman"/>
              </a:rPr>
              <a:t>elements </a:t>
            </a:r>
            <a:r>
              <a:rPr sz="2400" dirty="0">
                <a:latin typeface="Times New Roman"/>
                <a:cs typeface="Times New Roman"/>
              </a:rPr>
              <a:t>result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endParaRPr sz="2400">
              <a:latin typeface="Times New Roman"/>
              <a:cs typeface="Times New Roman"/>
            </a:endParaRPr>
          </a:p>
          <a:p>
            <a:pPr marL="348615">
              <a:lnSpc>
                <a:spcPts val="2385"/>
              </a:lnSpc>
              <a:spcBef>
                <a:spcPts val="575"/>
              </a:spcBef>
            </a:pPr>
            <a:r>
              <a:rPr sz="2400" dirty="0">
                <a:latin typeface="Times New Roman"/>
                <a:cs typeface="Times New Roman"/>
              </a:rPr>
              <a:t>greater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loads</a:t>
            </a:r>
            <a:endParaRPr sz="2400">
              <a:latin typeface="Times New Roman"/>
              <a:cs typeface="Times New Roman"/>
            </a:endParaRPr>
          </a:p>
          <a:p>
            <a:pPr marL="2343150">
              <a:lnSpc>
                <a:spcPts val="2385"/>
              </a:lnSpc>
            </a:pPr>
            <a:r>
              <a:rPr sz="2400" b="1" spc="-5" dirty="0">
                <a:latin typeface="Times New Roman"/>
                <a:cs typeface="Times New Roman"/>
              </a:rPr>
              <a:t>F</a:t>
            </a:r>
            <a:r>
              <a:rPr sz="2400" b="1" spc="-7" baseline="-20833" dirty="0">
                <a:latin typeface="Times New Roman"/>
                <a:cs typeface="Times New Roman"/>
              </a:rPr>
              <a:t>I</a:t>
            </a:r>
            <a:endParaRPr sz="2400" baseline="-20833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00">
              <a:latin typeface="Times New Roman"/>
              <a:cs typeface="Times New Roman"/>
            </a:endParaRPr>
          </a:p>
          <a:p>
            <a:pPr marL="88265" marR="4500880" algn="just">
              <a:lnSpc>
                <a:spcPct val="100000"/>
              </a:lnSpc>
            </a:pPr>
            <a:r>
              <a:rPr sz="2000" b="1" spc="-5" dirty="0">
                <a:latin typeface="Times New Roman"/>
                <a:cs typeface="Times New Roman"/>
              </a:rPr>
              <a:t>Inertia </a:t>
            </a:r>
            <a:r>
              <a:rPr sz="2000" b="1" spc="-10" dirty="0">
                <a:latin typeface="Times New Roman"/>
                <a:cs typeface="Times New Roman"/>
              </a:rPr>
              <a:t>force </a:t>
            </a:r>
            <a:r>
              <a:rPr sz="2000" b="1" dirty="0">
                <a:latin typeface="Times New Roman"/>
                <a:cs typeface="Times New Roman"/>
              </a:rPr>
              <a:t>, F</a:t>
            </a:r>
            <a:r>
              <a:rPr sz="1950" b="1" baseline="-21367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, </a:t>
            </a:r>
            <a:r>
              <a:rPr sz="2000" b="1" spc="-5" dirty="0">
                <a:latin typeface="Times New Roman"/>
                <a:cs typeface="Times New Roman"/>
              </a:rPr>
              <a:t>on </a:t>
            </a:r>
            <a:r>
              <a:rPr sz="2000" b="1" dirty="0">
                <a:latin typeface="Times New Roman"/>
                <a:cs typeface="Times New Roman"/>
              </a:rPr>
              <a:t>model  </a:t>
            </a:r>
            <a:r>
              <a:rPr sz="2000" b="1" spc="-5" dirty="0">
                <a:latin typeface="Times New Roman"/>
                <a:cs typeface="Times New Roman"/>
              </a:rPr>
              <a:t>building assuming that most  </a:t>
            </a:r>
            <a:r>
              <a:rPr sz="2000" b="1" spc="-15" dirty="0">
                <a:latin typeface="Times New Roman"/>
                <a:cs typeface="Times New Roman"/>
              </a:rPr>
              <a:t>model’s </a:t>
            </a:r>
            <a:r>
              <a:rPr sz="2000" b="1" spc="-5" dirty="0">
                <a:latin typeface="Times New Roman"/>
                <a:cs typeface="Times New Roman"/>
              </a:rPr>
              <a:t>weight is located</a:t>
            </a:r>
            <a:r>
              <a:rPr sz="2000" b="1" spc="4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at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74441"/>
            <a:ext cx="749998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Random dynamic </a:t>
            </a:r>
            <a:r>
              <a:rPr spc="-265" dirty="0"/>
              <a:t>forces, </a:t>
            </a:r>
            <a:r>
              <a:rPr spc="-170" dirty="0"/>
              <a:t>wind</a:t>
            </a:r>
            <a:r>
              <a:rPr spc="254" dirty="0"/>
              <a:t> </a:t>
            </a:r>
            <a:r>
              <a:rPr spc="-195" dirty="0"/>
              <a:t>loading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1617" y="1118052"/>
            <a:ext cx="8075295" cy="45383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5715" indent="-343535" algn="just">
              <a:lnSpc>
                <a:spcPts val="3020"/>
              </a:lnSpc>
              <a:spcBef>
                <a:spcPts val="85"/>
              </a:spcBef>
              <a:buClr>
                <a:srgbClr val="CC9800"/>
              </a:buClr>
              <a:buSzPct val="64583"/>
              <a:buFont typeface="Wingdings"/>
              <a:buChar char=""/>
              <a:tabLst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Dynamic </a:t>
            </a:r>
            <a:r>
              <a:rPr sz="2400" spc="-5" dirty="0">
                <a:latin typeface="Times New Roman"/>
                <a:cs typeface="Times New Roman"/>
              </a:rPr>
              <a:t>actions </a:t>
            </a:r>
            <a:r>
              <a:rPr sz="2400" dirty="0">
                <a:latin typeface="Times New Roman"/>
                <a:cs typeface="Times New Roman"/>
              </a:rPr>
              <a:t>are caused on </a:t>
            </a:r>
            <a:r>
              <a:rPr sz="2400" spc="-5" dirty="0">
                <a:latin typeface="Times New Roman"/>
                <a:cs typeface="Times New Roman"/>
              </a:rPr>
              <a:t>buildings </a:t>
            </a:r>
            <a:r>
              <a:rPr sz="2400" dirty="0">
                <a:latin typeface="Times New Roman"/>
                <a:cs typeface="Times New Roman"/>
              </a:rPr>
              <a:t>by both </a:t>
            </a:r>
            <a:r>
              <a:rPr sz="2400" i="1" dirty="0">
                <a:latin typeface="Times New Roman"/>
                <a:cs typeface="Times New Roman"/>
              </a:rPr>
              <a:t>wind </a:t>
            </a:r>
            <a:r>
              <a:rPr sz="2400" dirty="0">
                <a:latin typeface="Times New Roman"/>
                <a:cs typeface="Times New Roman"/>
              </a:rPr>
              <a:t>and  </a:t>
            </a:r>
            <a:r>
              <a:rPr sz="2400" i="1" spc="-5" dirty="0">
                <a:latin typeface="Times New Roman"/>
                <a:cs typeface="Times New Roman"/>
              </a:rPr>
              <a:t>earthquakes. </a:t>
            </a:r>
            <a:r>
              <a:rPr sz="2400" dirty="0">
                <a:latin typeface="Times New Roman"/>
                <a:cs typeface="Times New Roman"/>
              </a:rPr>
              <a:t>But, </a:t>
            </a:r>
            <a:r>
              <a:rPr sz="2400" spc="-5" dirty="0">
                <a:latin typeface="Times New Roman"/>
                <a:cs typeface="Times New Roman"/>
              </a:rPr>
              <a:t>design </a:t>
            </a:r>
            <a:r>
              <a:rPr sz="2400" dirty="0">
                <a:latin typeface="Times New Roman"/>
                <a:cs typeface="Times New Roman"/>
              </a:rPr>
              <a:t>for wind forces and </a:t>
            </a:r>
            <a:r>
              <a:rPr sz="2400" spc="-10" dirty="0">
                <a:latin typeface="Times New Roman"/>
                <a:cs typeface="Times New Roman"/>
              </a:rPr>
              <a:t>for </a:t>
            </a:r>
            <a:r>
              <a:rPr sz="2400" spc="-5" dirty="0">
                <a:latin typeface="Times New Roman"/>
                <a:cs typeface="Times New Roman"/>
              </a:rPr>
              <a:t>earthquake  effects </a:t>
            </a:r>
            <a:r>
              <a:rPr sz="2400" dirty="0">
                <a:latin typeface="Times New Roman"/>
                <a:cs typeface="Times New Roman"/>
              </a:rPr>
              <a:t>are distinctly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different.</a:t>
            </a:r>
            <a:endParaRPr sz="240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ct val="105000"/>
              </a:lnSpc>
              <a:spcBef>
                <a:spcPts val="1085"/>
              </a:spcBef>
              <a:buClr>
                <a:srgbClr val="CC9800"/>
              </a:buClr>
              <a:buSzPct val="64583"/>
              <a:buFont typeface="Wingdings"/>
              <a:buChar char=""/>
              <a:tabLst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intuitive </a:t>
            </a:r>
            <a:r>
              <a:rPr sz="2400" dirty="0">
                <a:latin typeface="Times New Roman"/>
                <a:cs typeface="Times New Roman"/>
              </a:rPr>
              <a:t>philosophy of structural design uses </a:t>
            </a:r>
            <a:r>
              <a:rPr sz="2400" i="1" dirty="0">
                <a:latin typeface="Times New Roman"/>
                <a:cs typeface="Times New Roman"/>
              </a:rPr>
              <a:t>force </a:t>
            </a:r>
            <a:r>
              <a:rPr sz="2400" dirty="0">
                <a:latin typeface="Times New Roman"/>
                <a:cs typeface="Times New Roman"/>
              </a:rPr>
              <a:t>as </a:t>
            </a:r>
            <a:r>
              <a:rPr sz="2400" spc="-5" dirty="0">
                <a:latin typeface="Times New Roman"/>
                <a:cs typeface="Times New Roman"/>
              </a:rPr>
              <a:t>the  </a:t>
            </a:r>
            <a:r>
              <a:rPr sz="2400" dirty="0">
                <a:latin typeface="Times New Roman"/>
                <a:cs typeface="Times New Roman"/>
              </a:rPr>
              <a:t>basis, </a:t>
            </a:r>
            <a:r>
              <a:rPr sz="2400" spc="-5" dirty="0">
                <a:latin typeface="Times New Roman"/>
                <a:cs typeface="Times New Roman"/>
              </a:rPr>
              <a:t>which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5" dirty="0">
                <a:latin typeface="Times New Roman"/>
                <a:cs typeface="Times New Roman"/>
              </a:rPr>
              <a:t>consistent </a:t>
            </a:r>
            <a:r>
              <a:rPr sz="2400" dirty="0">
                <a:latin typeface="Times New Roman"/>
                <a:cs typeface="Times New Roman"/>
              </a:rPr>
              <a:t>in wind design, </a:t>
            </a:r>
            <a:r>
              <a:rPr sz="2400" spc="-5" dirty="0">
                <a:latin typeface="Times New Roman"/>
                <a:cs typeface="Times New Roman"/>
              </a:rPr>
              <a:t>wherein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building 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5" dirty="0">
                <a:latin typeface="Times New Roman"/>
                <a:cs typeface="Times New Roman"/>
              </a:rPr>
              <a:t>subjected </a:t>
            </a:r>
            <a:r>
              <a:rPr sz="2400" dirty="0">
                <a:latin typeface="Times New Roman"/>
                <a:cs typeface="Times New Roman"/>
              </a:rPr>
              <a:t>to a </a:t>
            </a:r>
            <a:r>
              <a:rPr sz="2400" i="1" dirty="0">
                <a:latin typeface="Times New Roman"/>
                <a:cs typeface="Times New Roman"/>
              </a:rPr>
              <a:t>pressure </a:t>
            </a:r>
            <a:r>
              <a:rPr sz="2400" dirty="0">
                <a:latin typeface="Times New Roman"/>
                <a:cs typeface="Times New Roman"/>
              </a:rPr>
              <a:t>on its exposed surface </a:t>
            </a:r>
            <a:r>
              <a:rPr sz="2400" spc="-5" dirty="0">
                <a:latin typeface="Times New Roman"/>
                <a:cs typeface="Times New Roman"/>
              </a:rPr>
              <a:t>area; </a:t>
            </a:r>
            <a:r>
              <a:rPr sz="2400" dirty="0">
                <a:latin typeface="Times New Roman"/>
                <a:cs typeface="Times New Roman"/>
              </a:rPr>
              <a:t>this is  </a:t>
            </a:r>
            <a:r>
              <a:rPr sz="2400" i="1" dirty="0">
                <a:latin typeface="Times New Roman"/>
                <a:cs typeface="Times New Roman"/>
              </a:rPr>
              <a:t>force-type</a:t>
            </a:r>
            <a:r>
              <a:rPr sz="2400" i="1" spc="-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loading.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5000"/>
              </a:lnSpc>
              <a:spcBef>
                <a:spcPts val="1205"/>
              </a:spcBef>
              <a:buClr>
                <a:srgbClr val="CC9800"/>
              </a:buClr>
              <a:buSzPct val="64583"/>
              <a:buFont typeface="Wingdings"/>
              <a:buChar char=""/>
              <a:tabLst>
                <a:tab pos="356235" algn="l"/>
              </a:tabLst>
            </a:pPr>
            <a:r>
              <a:rPr sz="2400" i="1" dirty="0">
                <a:latin typeface="Times New Roman"/>
                <a:cs typeface="Times New Roman"/>
              </a:rPr>
              <a:t>However, in </a:t>
            </a:r>
            <a:r>
              <a:rPr sz="2400" i="1" spc="-5" dirty="0">
                <a:latin typeface="Times New Roman"/>
                <a:cs typeface="Times New Roman"/>
              </a:rPr>
              <a:t>earthquake </a:t>
            </a:r>
            <a:r>
              <a:rPr sz="2400" i="1" dirty="0">
                <a:latin typeface="Times New Roman"/>
                <a:cs typeface="Times New Roman"/>
              </a:rPr>
              <a:t>design, </a:t>
            </a:r>
            <a:r>
              <a:rPr sz="2400" dirty="0">
                <a:latin typeface="Times New Roman"/>
                <a:cs typeface="Times New Roman"/>
              </a:rPr>
              <a:t>the building is subjected </a:t>
            </a:r>
            <a:r>
              <a:rPr sz="2400" spc="-10" dirty="0">
                <a:latin typeface="Times New Roman"/>
                <a:cs typeface="Times New Roman"/>
              </a:rPr>
              <a:t>to  </a:t>
            </a:r>
            <a:r>
              <a:rPr sz="2400" dirty="0">
                <a:latin typeface="Times New Roman"/>
                <a:cs typeface="Times New Roman"/>
              </a:rPr>
              <a:t>random </a:t>
            </a:r>
            <a:r>
              <a:rPr sz="2400" spc="-5" dirty="0">
                <a:latin typeface="Times New Roman"/>
                <a:cs typeface="Times New Roman"/>
              </a:rPr>
              <a:t>motion </a:t>
            </a:r>
            <a:r>
              <a:rPr sz="2400" dirty="0">
                <a:latin typeface="Times New Roman"/>
                <a:cs typeface="Times New Roman"/>
              </a:rPr>
              <a:t>of the ground at its base (Figure on next slide),  which induces </a:t>
            </a:r>
            <a:r>
              <a:rPr sz="2400" spc="-5" dirty="0">
                <a:latin typeface="Times New Roman"/>
                <a:cs typeface="Times New Roman"/>
              </a:rPr>
              <a:t>inertia </a:t>
            </a:r>
            <a:r>
              <a:rPr sz="2400" dirty="0">
                <a:latin typeface="Times New Roman"/>
                <a:cs typeface="Times New Roman"/>
              </a:rPr>
              <a:t>forces in the building </a:t>
            </a:r>
            <a:r>
              <a:rPr sz="2400" spc="-5" dirty="0">
                <a:latin typeface="Times New Roman"/>
                <a:cs typeface="Times New Roman"/>
              </a:rPr>
              <a:t>that </a:t>
            </a:r>
            <a:r>
              <a:rPr sz="2400" dirty="0">
                <a:latin typeface="Times New Roman"/>
                <a:cs typeface="Times New Roman"/>
              </a:rPr>
              <a:t>in turn cause  </a:t>
            </a:r>
            <a:r>
              <a:rPr sz="2400" spc="-5" dirty="0">
                <a:latin typeface="Times New Roman"/>
                <a:cs typeface="Times New Roman"/>
              </a:rPr>
              <a:t>stresses; </a:t>
            </a:r>
            <a:r>
              <a:rPr sz="2400" dirty="0">
                <a:latin typeface="Times New Roman"/>
                <a:cs typeface="Times New Roman"/>
              </a:rPr>
              <a:t>this is </a:t>
            </a:r>
            <a:r>
              <a:rPr sz="2400" i="1" dirty="0">
                <a:latin typeface="Times New Roman"/>
                <a:cs typeface="Times New Roman"/>
              </a:rPr>
              <a:t>displacement-type</a:t>
            </a:r>
            <a:r>
              <a:rPr sz="2400" i="1" spc="-8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loading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74441"/>
            <a:ext cx="749998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Random dynamic </a:t>
            </a:r>
            <a:r>
              <a:rPr spc="-265" dirty="0"/>
              <a:t>forces, </a:t>
            </a:r>
            <a:r>
              <a:rPr spc="-170" dirty="0"/>
              <a:t>wind</a:t>
            </a:r>
            <a:r>
              <a:rPr spc="254" dirty="0"/>
              <a:t> </a:t>
            </a:r>
            <a:r>
              <a:rPr spc="-195" dirty="0"/>
              <a:t>loading</a:t>
            </a:r>
          </a:p>
        </p:txBody>
      </p:sp>
      <p:sp>
        <p:nvSpPr>
          <p:cNvPr id="3" name="object 3"/>
          <p:cNvSpPr/>
          <p:nvPr/>
        </p:nvSpPr>
        <p:spPr>
          <a:xfrm>
            <a:off x="263524" y="888994"/>
            <a:ext cx="8343900" cy="37306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6960" y="4895467"/>
            <a:ext cx="832739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Figure </a:t>
            </a:r>
            <a:r>
              <a:rPr sz="2400" b="1" dirty="0">
                <a:latin typeface="Times New Roman"/>
                <a:cs typeface="Times New Roman"/>
              </a:rPr>
              <a:t>: </a:t>
            </a:r>
            <a:r>
              <a:rPr sz="2200" spc="-10" dirty="0">
                <a:latin typeface="Times New Roman"/>
                <a:cs typeface="Times New Roman"/>
              </a:rPr>
              <a:t>Difference </a:t>
            </a:r>
            <a:r>
              <a:rPr sz="2200" spc="-5" dirty="0">
                <a:latin typeface="Times New Roman"/>
                <a:cs typeface="Times New Roman"/>
              </a:rPr>
              <a:t>in </a:t>
            </a:r>
            <a:r>
              <a:rPr sz="2200" dirty="0">
                <a:latin typeface="Times New Roman"/>
                <a:cs typeface="Times New Roman"/>
              </a:rPr>
              <a:t>the design </a:t>
            </a:r>
            <a:r>
              <a:rPr sz="2200" spc="-10" dirty="0">
                <a:latin typeface="Times New Roman"/>
                <a:cs typeface="Times New Roman"/>
              </a:rPr>
              <a:t>effects </a:t>
            </a:r>
            <a:r>
              <a:rPr sz="2200" dirty="0">
                <a:latin typeface="Times New Roman"/>
                <a:cs typeface="Times New Roman"/>
              </a:rPr>
              <a:t>on </a:t>
            </a:r>
            <a:r>
              <a:rPr sz="2200" spc="-5" dirty="0">
                <a:latin typeface="Times New Roman"/>
                <a:cs typeface="Times New Roman"/>
              </a:rPr>
              <a:t>a building during </a:t>
            </a:r>
            <a:r>
              <a:rPr sz="2200" dirty="0">
                <a:latin typeface="Times New Roman"/>
                <a:cs typeface="Times New Roman"/>
              </a:rPr>
              <a:t>natural  actions of </a:t>
            </a:r>
            <a:r>
              <a:rPr sz="2200" spc="-10" dirty="0">
                <a:latin typeface="Times New Roman"/>
                <a:cs typeface="Times New Roman"/>
              </a:rPr>
              <a:t>(a) </a:t>
            </a:r>
            <a:r>
              <a:rPr sz="2200" spc="-5" dirty="0">
                <a:latin typeface="Times New Roman"/>
                <a:cs typeface="Times New Roman"/>
              </a:rPr>
              <a:t>Earthquake </a:t>
            </a:r>
            <a:r>
              <a:rPr sz="2200" i="1" spc="-20" dirty="0">
                <a:latin typeface="Times New Roman"/>
                <a:cs typeface="Times New Roman"/>
              </a:rPr>
              <a:t>Ground </a:t>
            </a:r>
            <a:r>
              <a:rPr sz="2200" i="1" spc="-5" dirty="0">
                <a:latin typeface="Times New Roman"/>
                <a:cs typeface="Times New Roman"/>
              </a:rPr>
              <a:t>Movement </a:t>
            </a:r>
            <a:r>
              <a:rPr sz="2200" spc="-5" dirty="0">
                <a:latin typeface="Times New Roman"/>
                <a:cs typeface="Times New Roman"/>
              </a:rPr>
              <a:t>at base</a:t>
            </a:r>
            <a:r>
              <a:rPr sz="2200" i="1" spc="-5" dirty="0">
                <a:latin typeface="Times New Roman"/>
                <a:cs typeface="Times New Roman"/>
              </a:rPr>
              <a:t>, </a:t>
            </a:r>
            <a:r>
              <a:rPr sz="2200" i="1" dirty="0">
                <a:latin typeface="Times New Roman"/>
                <a:cs typeface="Times New Roman"/>
              </a:rPr>
              <a:t>and </a:t>
            </a:r>
            <a:r>
              <a:rPr sz="2200" i="1" spc="-5" dirty="0">
                <a:latin typeface="Times New Roman"/>
                <a:cs typeface="Times New Roman"/>
              </a:rPr>
              <a:t>(b) </a:t>
            </a:r>
            <a:r>
              <a:rPr sz="2200" spc="-25" dirty="0">
                <a:latin typeface="Times New Roman"/>
                <a:cs typeface="Times New Roman"/>
              </a:rPr>
              <a:t>Wind  </a:t>
            </a:r>
            <a:r>
              <a:rPr sz="2400" i="1" spc="-20" dirty="0">
                <a:latin typeface="Times New Roman"/>
                <a:cs typeface="Times New Roman"/>
              </a:rPr>
              <a:t>Pressure </a:t>
            </a:r>
            <a:r>
              <a:rPr sz="2400" dirty="0">
                <a:latin typeface="Times New Roman"/>
                <a:cs typeface="Times New Roman"/>
              </a:rPr>
              <a:t>on exposed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area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716" y="1070605"/>
            <a:ext cx="8515985" cy="50742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6350" indent="-342900" algn="just">
              <a:lnSpc>
                <a:spcPts val="3020"/>
              </a:lnSpc>
              <a:spcBef>
                <a:spcPts val="85"/>
              </a:spcBef>
              <a:buClr>
                <a:srgbClr val="CC9800"/>
              </a:buClr>
              <a:buSzPct val="64583"/>
              <a:buFont typeface="Wingdings"/>
              <a:buChar char="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Wind </a:t>
            </a:r>
            <a:r>
              <a:rPr sz="2400" dirty="0">
                <a:latin typeface="Times New Roman"/>
                <a:cs typeface="Times New Roman"/>
              </a:rPr>
              <a:t>force on the </a:t>
            </a:r>
            <a:r>
              <a:rPr sz="2400" spc="-5" dirty="0">
                <a:latin typeface="Times New Roman"/>
                <a:cs typeface="Times New Roman"/>
              </a:rPr>
              <a:t>building </a:t>
            </a:r>
            <a:r>
              <a:rPr sz="2400" dirty="0">
                <a:latin typeface="Times New Roman"/>
                <a:cs typeface="Times New Roman"/>
              </a:rPr>
              <a:t>has a </a:t>
            </a:r>
            <a:r>
              <a:rPr sz="2400" spc="-5" dirty="0">
                <a:latin typeface="Times New Roman"/>
                <a:cs typeface="Times New Roman"/>
              </a:rPr>
              <a:t>non-zero mean component  </a:t>
            </a:r>
            <a:r>
              <a:rPr sz="2400" dirty="0">
                <a:latin typeface="Times New Roman"/>
                <a:cs typeface="Times New Roman"/>
              </a:rPr>
              <a:t>superposed with a </a:t>
            </a:r>
            <a:r>
              <a:rPr sz="2400" spc="-5" dirty="0">
                <a:latin typeface="Times New Roman"/>
                <a:cs typeface="Times New Roman"/>
              </a:rPr>
              <a:t>relatively small oscillating component </a:t>
            </a:r>
            <a:r>
              <a:rPr sz="2400" dirty="0">
                <a:latin typeface="Times New Roman"/>
                <a:cs typeface="Times New Roman"/>
              </a:rPr>
              <a:t>(Figure  on next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slide).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5000"/>
              </a:lnSpc>
              <a:spcBef>
                <a:spcPts val="1085"/>
              </a:spcBef>
              <a:buClr>
                <a:srgbClr val="CC9800"/>
              </a:buClr>
              <a:buSzPct val="64583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Thus, </a:t>
            </a:r>
            <a:r>
              <a:rPr sz="2400" spc="-5" dirty="0">
                <a:latin typeface="Times New Roman"/>
                <a:cs typeface="Times New Roman"/>
              </a:rPr>
              <a:t>under </a:t>
            </a:r>
            <a:r>
              <a:rPr sz="2400" dirty="0">
                <a:latin typeface="Times New Roman"/>
                <a:cs typeface="Times New Roman"/>
              </a:rPr>
              <a:t>wind </a:t>
            </a:r>
            <a:r>
              <a:rPr sz="2400" spc="-5" dirty="0">
                <a:latin typeface="Times New Roman"/>
                <a:cs typeface="Times New Roman"/>
              </a:rPr>
              <a:t>forces,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building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spc="-5" dirty="0">
                <a:latin typeface="Times New Roman"/>
                <a:cs typeface="Times New Roman"/>
              </a:rPr>
              <a:t>experience small  fluctuations </a:t>
            </a:r>
            <a:r>
              <a:rPr sz="2400" dirty="0">
                <a:latin typeface="Times New Roman"/>
                <a:cs typeface="Times New Roman"/>
              </a:rPr>
              <a:t>in the </a:t>
            </a:r>
            <a:r>
              <a:rPr sz="2400" spc="-5" dirty="0">
                <a:latin typeface="Times New Roman"/>
                <a:cs typeface="Times New Roman"/>
              </a:rPr>
              <a:t>stress </a:t>
            </a:r>
            <a:r>
              <a:rPr sz="2400" dirty="0">
                <a:latin typeface="Times New Roman"/>
                <a:cs typeface="Times New Roman"/>
              </a:rPr>
              <a:t>field, </a:t>
            </a:r>
            <a:r>
              <a:rPr sz="2400" spc="-5" dirty="0">
                <a:latin typeface="Times New Roman"/>
                <a:cs typeface="Times New Roman"/>
              </a:rPr>
              <a:t>but reversal of </a:t>
            </a:r>
            <a:r>
              <a:rPr sz="2400" dirty="0">
                <a:latin typeface="Times New Roman"/>
                <a:cs typeface="Times New Roman"/>
              </a:rPr>
              <a:t>stresses </a:t>
            </a:r>
            <a:r>
              <a:rPr sz="2400" spc="-5" dirty="0">
                <a:latin typeface="Times New Roman"/>
                <a:cs typeface="Times New Roman"/>
              </a:rPr>
              <a:t>occurs </a:t>
            </a:r>
            <a:r>
              <a:rPr sz="2400" dirty="0">
                <a:latin typeface="Times New Roman"/>
                <a:cs typeface="Times New Roman"/>
              </a:rPr>
              <a:t>only  when the </a:t>
            </a:r>
            <a:r>
              <a:rPr sz="2400" spc="-5" dirty="0">
                <a:latin typeface="Times New Roman"/>
                <a:cs typeface="Times New Roman"/>
              </a:rPr>
              <a:t>direction </a:t>
            </a:r>
            <a:r>
              <a:rPr sz="2400" dirty="0">
                <a:latin typeface="Times New Roman"/>
                <a:cs typeface="Times New Roman"/>
              </a:rPr>
              <a:t>of wind </a:t>
            </a:r>
            <a:r>
              <a:rPr sz="2400" spc="-5" dirty="0">
                <a:latin typeface="Times New Roman"/>
                <a:cs typeface="Times New Roman"/>
              </a:rPr>
              <a:t>reverses, </a:t>
            </a:r>
            <a:r>
              <a:rPr sz="2400" dirty="0">
                <a:latin typeface="Times New Roman"/>
                <a:cs typeface="Times New Roman"/>
              </a:rPr>
              <a:t>which happens only </a:t>
            </a:r>
            <a:r>
              <a:rPr sz="2400" spc="-5" dirty="0">
                <a:latin typeface="Times New Roman"/>
                <a:cs typeface="Times New Roman"/>
              </a:rPr>
              <a:t>over </a:t>
            </a:r>
            <a:r>
              <a:rPr sz="2400" dirty="0">
                <a:latin typeface="Times New Roman"/>
                <a:cs typeface="Times New Roman"/>
              </a:rPr>
              <a:t>a  large duration of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time.</a:t>
            </a:r>
            <a:endParaRPr sz="2400">
              <a:latin typeface="Times New Roman"/>
              <a:cs typeface="Times New Roman"/>
            </a:endParaRPr>
          </a:p>
          <a:p>
            <a:pPr marL="355600" marR="6985" indent="-342900" algn="just">
              <a:lnSpc>
                <a:spcPct val="105000"/>
              </a:lnSpc>
              <a:spcBef>
                <a:spcPts val="1200"/>
              </a:spcBef>
              <a:buClr>
                <a:srgbClr val="CC9800"/>
              </a:buClr>
              <a:buSzPct val="64583"/>
              <a:buFont typeface="Wingdings"/>
              <a:buChar char=""/>
              <a:tabLst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On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other </a:t>
            </a:r>
            <a:r>
              <a:rPr sz="2400" dirty="0">
                <a:latin typeface="Times New Roman"/>
                <a:cs typeface="Times New Roman"/>
              </a:rPr>
              <a:t>hand, </a:t>
            </a:r>
            <a:r>
              <a:rPr sz="2400" spc="-5" dirty="0">
                <a:latin typeface="Times New Roman"/>
                <a:cs typeface="Times New Roman"/>
              </a:rPr>
              <a:t>the motion </a:t>
            </a:r>
            <a:r>
              <a:rPr sz="2400" dirty="0">
                <a:latin typeface="Times New Roman"/>
                <a:cs typeface="Times New Roman"/>
              </a:rPr>
              <a:t>of the ground </a:t>
            </a:r>
            <a:r>
              <a:rPr sz="2400" spc="-5" dirty="0">
                <a:latin typeface="Times New Roman"/>
                <a:cs typeface="Times New Roman"/>
              </a:rPr>
              <a:t>during the earthquake  </a:t>
            </a:r>
            <a:r>
              <a:rPr sz="2400" dirty="0">
                <a:latin typeface="Times New Roman"/>
                <a:cs typeface="Times New Roman"/>
              </a:rPr>
              <a:t>is cyclic about the neutral position of the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structure.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5000"/>
              </a:lnSpc>
              <a:spcBef>
                <a:spcPts val="1200"/>
              </a:spcBef>
              <a:buClr>
                <a:srgbClr val="CC9800"/>
              </a:buClr>
              <a:buSzPct val="64583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Thus, the </a:t>
            </a:r>
            <a:r>
              <a:rPr sz="2400" spc="-5" dirty="0">
                <a:latin typeface="Times New Roman"/>
                <a:cs typeface="Times New Roman"/>
              </a:rPr>
              <a:t>stresses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the building due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5" dirty="0">
                <a:latin typeface="Times New Roman"/>
                <a:cs typeface="Times New Roman"/>
              </a:rPr>
              <a:t>seismic </a:t>
            </a:r>
            <a:r>
              <a:rPr sz="2400" dirty="0">
                <a:latin typeface="Times New Roman"/>
                <a:cs typeface="Times New Roman"/>
              </a:rPr>
              <a:t>actions </a:t>
            </a:r>
            <a:r>
              <a:rPr sz="2400" spc="-5" dirty="0">
                <a:latin typeface="Times New Roman"/>
                <a:cs typeface="Times New Roman"/>
              </a:rPr>
              <a:t>undergo  many complete reversals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that too </a:t>
            </a:r>
            <a:r>
              <a:rPr sz="2400" dirty="0">
                <a:latin typeface="Times New Roman"/>
                <a:cs typeface="Times New Roman"/>
              </a:rPr>
              <a:t>over </a:t>
            </a:r>
            <a:r>
              <a:rPr sz="2400" spc="-5" dirty="0">
                <a:latin typeface="Times New Roman"/>
                <a:cs typeface="Times New Roman"/>
              </a:rPr>
              <a:t>the small duration of  </a:t>
            </a:r>
            <a:r>
              <a:rPr sz="2400" dirty="0">
                <a:latin typeface="Times New Roman"/>
                <a:cs typeface="Times New Roman"/>
              </a:rPr>
              <a:t>earthquake.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74441"/>
            <a:ext cx="749998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Random dynamic </a:t>
            </a:r>
            <a:r>
              <a:rPr spc="-265" dirty="0"/>
              <a:t>forces, </a:t>
            </a:r>
            <a:r>
              <a:rPr spc="-170" dirty="0"/>
              <a:t>wind</a:t>
            </a:r>
            <a:r>
              <a:rPr spc="254" dirty="0"/>
              <a:t> </a:t>
            </a:r>
            <a:r>
              <a:rPr spc="-195" dirty="0"/>
              <a:t>loading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0947" y="1583678"/>
            <a:ext cx="8308967" cy="2039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74441"/>
            <a:ext cx="749998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Random dynamic </a:t>
            </a:r>
            <a:r>
              <a:rPr spc="-265" dirty="0"/>
              <a:t>forces, </a:t>
            </a:r>
            <a:r>
              <a:rPr spc="-170" dirty="0"/>
              <a:t>wind</a:t>
            </a:r>
            <a:r>
              <a:rPr spc="254" dirty="0"/>
              <a:t> </a:t>
            </a:r>
            <a:r>
              <a:rPr spc="-195" dirty="0"/>
              <a:t>loading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5270" y="4058790"/>
            <a:ext cx="81997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0630" algn="l"/>
                <a:tab pos="2324735" algn="l"/>
                <a:tab pos="2818765" algn="l"/>
                <a:tab pos="4178300" algn="l"/>
                <a:tab pos="5673725" algn="l"/>
                <a:tab pos="6169025" algn="l"/>
                <a:tab pos="7223759" algn="l"/>
              </a:tabLst>
            </a:pPr>
            <a:r>
              <a:rPr sz="2400" b="1" dirty="0">
                <a:latin typeface="Times New Roman"/>
                <a:cs typeface="Times New Roman"/>
              </a:rPr>
              <a:t>Figu</a:t>
            </a:r>
            <a:r>
              <a:rPr sz="2400" b="1" spc="-50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e:	</a:t>
            </a:r>
            <a:r>
              <a:rPr sz="2400" i="1" dirty="0">
                <a:latin typeface="Times New Roman"/>
                <a:cs typeface="Times New Roman"/>
              </a:rPr>
              <a:t>Natu</a:t>
            </a:r>
            <a:r>
              <a:rPr sz="2400" i="1" spc="-95" dirty="0">
                <a:latin typeface="Times New Roman"/>
                <a:cs typeface="Times New Roman"/>
              </a:rPr>
              <a:t>r</a:t>
            </a:r>
            <a:r>
              <a:rPr sz="2400" i="1" dirty="0">
                <a:latin typeface="Times New Roman"/>
                <a:cs typeface="Times New Roman"/>
              </a:rPr>
              <a:t>e	</a:t>
            </a:r>
            <a:r>
              <a:rPr sz="2400" i="1" spc="-15" dirty="0">
                <a:latin typeface="Times New Roman"/>
                <a:cs typeface="Times New Roman"/>
              </a:rPr>
              <a:t>o</a:t>
            </a:r>
            <a:r>
              <a:rPr sz="2400" i="1" dirty="0">
                <a:latin typeface="Times New Roman"/>
                <a:cs typeface="Times New Roman"/>
              </a:rPr>
              <a:t>f	te</a:t>
            </a:r>
            <a:r>
              <a:rPr sz="2400" i="1" spc="-10" dirty="0">
                <a:latin typeface="Times New Roman"/>
                <a:cs typeface="Times New Roman"/>
              </a:rPr>
              <a:t>m</a:t>
            </a:r>
            <a:r>
              <a:rPr sz="2400" i="1" dirty="0">
                <a:latin typeface="Times New Roman"/>
                <a:cs typeface="Times New Roman"/>
              </a:rPr>
              <a:t>poral	</a:t>
            </a:r>
            <a:r>
              <a:rPr sz="2400" i="1" spc="-10" dirty="0">
                <a:latin typeface="Times New Roman"/>
                <a:cs typeface="Times New Roman"/>
              </a:rPr>
              <a:t>v</a:t>
            </a:r>
            <a:r>
              <a:rPr sz="2400" i="1" dirty="0">
                <a:latin typeface="Times New Roman"/>
                <a:cs typeface="Times New Roman"/>
              </a:rPr>
              <a:t>ariations	</a:t>
            </a:r>
            <a:r>
              <a:rPr sz="2400" i="1" spc="-15" dirty="0">
                <a:latin typeface="Times New Roman"/>
                <a:cs typeface="Times New Roman"/>
              </a:rPr>
              <a:t>o</a:t>
            </a:r>
            <a:r>
              <a:rPr sz="2400" i="1" dirty="0">
                <a:latin typeface="Times New Roman"/>
                <a:cs typeface="Times New Roman"/>
              </a:rPr>
              <a:t>f	</a:t>
            </a:r>
            <a:r>
              <a:rPr sz="2400" i="1" spc="-15" dirty="0">
                <a:latin typeface="Times New Roman"/>
                <a:cs typeface="Times New Roman"/>
              </a:rPr>
              <a:t>d</a:t>
            </a:r>
            <a:r>
              <a:rPr sz="2400" i="1" dirty="0">
                <a:latin typeface="Times New Roman"/>
                <a:cs typeface="Times New Roman"/>
              </a:rPr>
              <a:t>es</a:t>
            </a:r>
            <a:r>
              <a:rPr sz="2400" i="1" spc="5" dirty="0">
                <a:latin typeface="Times New Roman"/>
                <a:cs typeface="Times New Roman"/>
              </a:rPr>
              <a:t>i</a:t>
            </a:r>
            <a:r>
              <a:rPr sz="2400" i="1" dirty="0">
                <a:latin typeface="Times New Roman"/>
                <a:cs typeface="Times New Roman"/>
              </a:rPr>
              <a:t>gn	</a:t>
            </a:r>
            <a:r>
              <a:rPr sz="2400" i="1" spc="-15" dirty="0">
                <a:latin typeface="Times New Roman"/>
                <a:cs typeface="Times New Roman"/>
              </a:rPr>
              <a:t>a</a:t>
            </a:r>
            <a:r>
              <a:rPr sz="2400" i="1" dirty="0">
                <a:latin typeface="Times New Roman"/>
                <a:cs typeface="Times New Roman"/>
              </a:rPr>
              <a:t>ction</a:t>
            </a:r>
            <a:r>
              <a:rPr sz="2400" i="1" spc="-10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(a) </a:t>
            </a:r>
            <a:r>
              <a:rPr sz="2400" spc="-5" dirty="0">
                <a:latin typeface="Times New Roman"/>
                <a:cs typeface="Times New Roman"/>
              </a:rPr>
              <a:t>Earthquake </a:t>
            </a:r>
            <a:r>
              <a:rPr sz="2400" dirty="0">
                <a:latin typeface="Times New Roman"/>
                <a:cs typeface="Times New Roman"/>
              </a:rPr>
              <a:t>Ground Motion – zero </a:t>
            </a:r>
            <a:r>
              <a:rPr sz="2400" spc="-5" dirty="0">
                <a:latin typeface="Times New Roman"/>
                <a:cs typeface="Times New Roman"/>
              </a:rPr>
              <a:t>mean, cyclic, </a:t>
            </a:r>
            <a:r>
              <a:rPr sz="2400" dirty="0">
                <a:latin typeface="Times New Roman"/>
                <a:cs typeface="Times New Roman"/>
              </a:rPr>
              <a:t>and (b) </a:t>
            </a:r>
            <a:r>
              <a:rPr sz="2400" spc="-30" dirty="0">
                <a:latin typeface="Times New Roman"/>
                <a:cs typeface="Times New Roman"/>
              </a:rPr>
              <a:t>Wind  </a:t>
            </a:r>
            <a:r>
              <a:rPr sz="2400" dirty="0">
                <a:latin typeface="Times New Roman"/>
                <a:cs typeface="Times New Roman"/>
              </a:rPr>
              <a:t>Pressure – non-zero </a:t>
            </a:r>
            <a:r>
              <a:rPr sz="2400" spc="-5" dirty="0">
                <a:latin typeface="Times New Roman"/>
                <a:cs typeface="Times New Roman"/>
              </a:rPr>
              <a:t>mean,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oscillatory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98913" y="1828784"/>
            <a:ext cx="4544933" cy="4524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2186" y="217748"/>
            <a:ext cx="72758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180" dirty="0"/>
              <a:t>during </a:t>
            </a:r>
            <a:r>
              <a:rPr spc="-245" dirty="0"/>
              <a:t>an</a:t>
            </a:r>
            <a:r>
              <a:rPr spc="170" dirty="0"/>
              <a:t> </a:t>
            </a:r>
            <a:r>
              <a:rPr spc="-254" dirty="0"/>
              <a:t>earthquake?</a:t>
            </a:r>
          </a:p>
        </p:txBody>
      </p:sp>
      <p:sp>
        <p:nvSpPr>
          <p:cNvPr id="4" name="object 4"/>
          <p:cNvSpPr/>
          <p:nvPr/>
        </p:nvSpPr>
        <p:spPr>
          <a:xfrm>
            <a:off x="312103" y="2084710"/>
            <a:ext cx="202691" cy="204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2103" y="4234943"/>
            <a:ext cx="202691" cy="2042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7977" y="1091824"/>
            <a:ext cx="202692" cy="204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9406" y="916909"/>
            <a:ext cx="8182609" cy="4788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 marR="5080" indent="423545" algn="just">
              <a:lnSpc>
                <a:spcPct val="120000"/>
              </a:lnSpc>
              <a:spcBef>
                <a:spcPts val="100"/>
              </a:spcBef>
            </a:pPr>
            <a:r>
              <a:rPr sz="2300" spc="-5" dirty="0">
                <a:latin typeface="Times New Roman"/>
                <a:cs typeface="Times New Roman"/>
              </a:rPr>
              <a:t>During an </a:t>
            </a:r>
            <a:r>
              <a:rPr sz="2300" dirty="0">
                <a:latin typeface="Times New Roman"/>
                <a:cs typeface="Times New Roman"/>
              </a:rPr>
              <a:t>earthquake, </a:t>
            </a:r>
            <a:r>
              <a:rPr sz="2300" u="heavy" spc="-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seismic </a:t>
            </a:r>
            <a:r>
              <a:rPr sz="23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waves arise from sudden </a:t>
            </a:r>
            <a:r>
              <a:rPr sz="2300" dirty="0">
                <a:solidFill>
                  <a:srgbClr val="986500"/>
                </a:solidFill>
                <a:latin typeface="Times New Roman"/>
                <a:cs typeface="Times New Roman"/>
              </a:rPr>
              <a:t> </a:t>
            </a:r>
            <a:r>
              <a:rPr sz="2300" u="heavy" spc="-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movements in </a:t>
            </a:r>
            <a:r>
              <a:rPr sz="23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a rupture zone </a:t>
            </a:r>
            <a:r>
              <a:rPr sz="2300" dirty="0">
                <a:latin typeface="Times New Roman"/>
                <a:cs typeface="Times New Roman"/>
              </a:rPr>
              <a:t>(active </a:t>
            </a:r>
            <a:r>
              <a:rPr sz="2300" spc="-5" dirty="0">
                <a:latin typeface="Times New Roman"/>
                <a:cs typeface="Times New Roman"/>
              </a:rPr>
              <a:t>fault) in </a:t>
            </a:r>
            <a:r>
              <a:rPr sz="2300" dirty="0">
                <a:latin typeface="Times New Roman"/>
                <a:cs typeface="Times New Roman"/>
              </a:rPr>
              <a:t>the </a:t>
            </a:r>
            <a:r>
              <a:rPr sz="2300" spc="-5" dirty="0">
                <a:latin typeface="Times New Roman"/>
                <a:cs typeface="Times New Roman"/>
              </a:rPr>
              <a:t>earth's</a:t>
            </a:r>
            <a:r>
              <a:rPr sz="2300" spc="4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crust.</a:t>
            </a:r>
            <a:endParaRPr sz="2300">
              <a:latin typeface="Times New Roman"/>
              <a:cs typeface="Times New Roman"/>
            </a:endParaRPr>
          </a:p>
          <a:p>
            <a:pPr marL="12700" marR="4150995" indent="203835" algn="just">
              <a:lnSpc>
                <a:spcPct val="113999"/>
              </a:lnSpc>
              <a:spcBef>
                <a:spcPts val="1360"/>
              </a:spcBef>
            </a:pPr>
            <a:r>
              <a:rPr sz="2300" spc="-35" dirty="0">
                <a:latin typeface="Times New Roman"/>
                <a:cs typeface="Times New Roman"/>
              </a:rPr>
              <a:t>Waves </a:t>
            </a:r>
            <a:r>
              <a:rPr sz="2300" dirty="0">
                <a:latin typeface="Times New Roman"/>
                <a:cs typeface="Times New Roman"/>
              </a:rPr>
              <a:t>of </a:t>
            </a:r>
            <a:r>
              <a:rPr sz="2300" spc="-5" dirty="0">
                <a:latin typeface="Times New Roman"/>
                <a:cs typeface="Times New Roman"/>
              </a:rPr>
              <a:t>different </a:t>
            </a:r>
            <a:r>
              <a:rPr sz="2300" spc="-10" dirty="0">
                <a:latin typeface="Times New Roman"/>
                <a:cs typeface="Times New Roman"/>
              </a:rPr>
              <a:t>types </a:t>
            </a:r>
            <a:r>
              <a:rPr sz="2300" dirty="0">
                <a:latin typeface="Times New Roman"/>
                <a:cs typeface="Times New Roman"/>
              </a:rPr>
              <a:t>and  </a:t>
            </a:r>
            <a:r>
              <a:rPr sz="2300" spc="-5" dirty="0">
                <a:latin typeface="Times New Roman"/>
                <a:cs typeface="Times New Roman"/>
              </a:rPr>
              <a:t>velocities </a:t>
            </a:r>
            <a:r>
              <a:rPr sz="2300" dirty="0">
                <a:latin typeface="Times New Roman"/>
                <a:cs typeface="Times New Roman"/>
              </a:rPr>
              <a:t>travel </a:t>
            </a:r>
            <a:r>
              <a:rPr sz="2300" spc="-5" dirty="0">
                <a:latin typeface="Times New Roman"/>
                <a:cs typeface="Times New Roman"/>
              </a:rPr>
              <a:t>different paths  </a:t>
            </a:r>
            <a:r>
              <a:rPr sz="2300" dirty="0">
                <a:latin typeface="Times New Roman"/>
                <a:cs typeface="Times New Roman"/>
              </a:rPr>
              <a:t>before </a:t>
            </a:r>
            <a:r>
              <a:rPr sz="2300" spc="-5" dirty="0">
                <a:latin typeface="Times New Roman"/>
                <a:cs typeface="Times New Roman"/>
              </a:rPr>
              <a:t>reaching </a:t>
            </a:r>
            <a:r>
              <a:rPr sz="2300" dirty="0">
                <a:latin typeface="Times New Roman"/>
                <a:cs typeface="Times New Roman"/>
              </a:rPr>
              <a:t>a </a:t>
            </a:r>
            <a:r>
              <a:rPr sz="2300" spc="-15" dirty="0">
                <a:latin typeface="Times New Roman"/>
                <a:cs typeface="Times New Roman"/>
              </a:rPr>
              <a:t>building’s </a:t>
            </a:r>
            <a:r>
              <a:rPr sz="2300" spc="-5" dirty="0">
                <a:latin typeface="Times New Roman"/>
                <a:cs typeface="Times New Roman"/>
              </a:rPr>
              <a:t>site  </a:t>
            </a:r>
            <a:r>
              <a:rPr sz="2300" dirty="0">
                <a:latin typeface="Times New Roman"/>
                <a:cs typeface="Times New Roman"/>
              </a:rPr>
              <a:t>and subjecting the local ground </a:t>
            </a:r>
            <a:r>
              <a:rPr sz="2300" spc="-5" dirty="0">
                <a:latin typeface="Times New Roman"/>
                <a:cs typeface="Times New Roman"/>
              </a:rPr>
              <a:t>to  </a:t>
            </a:r>
            <a:r>
              <a:rPr sz="2300" dirty="0">
                <a:latin typeface="Times New Roman"/>
                <a:cs typeface="Times New Roman"/>
              </a:rPr>
              <a:t>various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motions.</a:t>
            </a:r>
            <a:endParaRPr sz="2300">
              <a:latin typeface="Times New Roman"/>
              <a:cs typeface="Times New Roman"/>
            </a:endParaRPr>
          </a:p>
          <a:p>
            <a:pPr marL="12700" marR="4150995" indent="272415" algn="just">
              <a:lnSpc>
                <a:spcPct val="113900"/>
              </a:lnSpc>
              <a:spcBef>
                <a:spcPts val="1200"/>
              </a:spcBef>
            </a:pPr>
            <a:r>
              <a:rPr sz="2300" dirty="0">
                <a:latin typeface="Times New Roman"/>
                <a:cs typeface="Times New Roman"/>
              </a:rPr>
              <a:t>The </a:t>
            </a:r>
            <a:r>
              <a:rPr sz="2300" spc="-5" dirty="0">
                <a:latin typeface="Times New Roman"/>
                <a:cs typeface="Times New Roman"/>
              </a:rPr>
              <a:t>ground moves </a:t>
            </a:r>
            <a:r>
              <a:rPr sz="2300" dirty="0">
                <a:latin typeface="Times New Roman"/>
                <a:cs typeface="Times New Roman"/>
              </a:rPr>
              <a:t>rapidly back  and forth </a:t>
            </a:r>
            <a:r>
              <a:rPr sz="2300" spc="-5" dirty="0">
                <a:latin typeface="Times New Roman"/>
                <a:cs typeface="Times New Roman"/>
              </a:rPr>
              <a:t>in all </a:t>
            </a:r>
            <a:r>
              <a:rPr sz="2300" dirty="0">
                <a:latin typeface="Times New Roman"/>
                <a:cs typeface="Times New Roman"/>
              </a:rPr>
              <a:t>directions, </a:t>
            </a:r>
            <a:r>
              <a:rPr sz="2300" spc="-5" dirty="0">
                <a:latin typeface="Times New Roman"/>
                <a:cs typeface="Times New Roman"/>
              </a:rPr>
              <a:t>usually  mainly </a:t>
            </a:r>
            <a:r>
              <a:rPr sz="2300" spc="-15" dirty="0">
                <a:latin typeface="Times New Roman"/>
                <a:cs typeface="Times New Roman"/>
              </a:rPr>
              <a:t>horizontally, </a:t>
            </a:r>
            <a:r>
              <a:rPr sz="2300" dirty="0">
                <a:latin typeface="Times New Roman"/>
                <a:cs typeface="Times New Roman"/>
              </a:rPr>
              <a:t>but </a:t>
            </a:r>
            <a:r>
              <a:rPr sz="2300" spc="-5" dirty="0">
                <a:latin typeface="Times New Roman"/>
                <a:cs typeface="Times New Roman"/>
              </a:rPr>
              <a:t>also  </a:t>
            </a:r>
            <a:r>
              <a:rPr sz="2300" spc="-15" dirty="0">
                <a:latin typeface="Times New Roman"/>
                <a:cs typeface="Times New Roman"/>
              </a:rPr>
              <a:t>vertically.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49095" y="6480193"/>
            <a:ext cx="362521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0"/>
              </a:lnSpc>
            </a:pP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CE-412: MODULE 1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( Fall</a:t>
            </a:r>
            <a:r>
              <a:rPr sz="1900" b="1" spc="-250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2015)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1786" y="1119240"/>
            <a:ext cx="8607425" cy="2592705"/>
            <a:chOff x="331786" y="1119240"/>
            <a:chExt cx="8607425" cy="2592705"/>
          </a:xfrm>
        </p:grpSpPr>
        <p:sp>
          <p:nvSpPr>
            <p:cNvPr id="9" name="object 9"/>
            <p:cNvSpPr/>
            <p:nvPr/>
          </p:nvSpPr>
          <p:spPr>
            <a:xfrm>
              <a:off x="331786" y="1138421"/>
              <a:ext cx="4331086" cy="241418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05715" y="1119240"/>
              <a:ext cx="4233428" cy="259231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25412" y="3814823"/>
            <a:ext cx="8450183" cy="30431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12186" y="217748"/>
            <a:ext cx="72758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180" dirty="0"/>
              <a:t>during </a:t>
            </a:r>
            <a:r>
              <a:rPr spc="-245" dirty="0"/>
              <a:t>an</a:t>
            </a:r>
            <a:r>
              <a:rPr spc="170" dirty="0"/>
              <a:t> </a:t>
            </a:r>
            <a:r>
              <a:rPr spc="-254" dirty="0"/>
              <a:t>earthquake?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49095" y="6480193"/>
            <a:ext cx="362521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0"/>
              </a:lnSpc>
            </a:pP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CE-412: MODULE 1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( Fall</a:t>
            </a:r>
            <a:r>
              <a:rPr sz="1900" b="1" spc="-250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2015)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439" y="1135501"/>
            <a:ext cx="190500" cy="195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9448" y="1034537"/>
            <a:ext cx="86531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5" dirty="0">
                <a:latin typeface="Times New Roman"/>
                <a:cs typeface="Times New Roman"/>
              </a:rPr>
              <a:t>Two </a:t>
            </a:r>
            <a:r>
              <a:rPr sz="2200" spc="-10" dirty="0">
                <a:latin typeface="Times New Roman"/>
                <a:cs typeface="Times New Roman"/>
              </a:rPr>
              <a:t>different </a:t>
            </a:r>
            <a:r>
              <a:rPr sz="2200" spc="-5" dirty="0">
                <a:latin typeface="Times New Roman"/>
                <a:cs typeface="Times New Roman"/>
              </a:rPr>
              <a:t>types </a:t>
            </a:r>
            <a:r>
              <a:rPr sz="2200" dirty="0">
                <a:latin typeface="Times New Roman"/>
                <a:cs typeface="Times New Roman"/>
              </a:rPr>
              <a:t>of </a:t>
            </a:r>
            <a:r>
              <a:rPr sz="2200" spc="-10" dirty="0">
                <a:latin typeface="Times New Roman"/>
                <a:cs typeface="Times New Roman"/>
              </a:rPr>
              <a:t>seismic </a:t>
            </a:r>
            <a:r>
              <a:rPr sz="2200" spc="-5" dirty="0">
                <a:latin typeface="Times New Roman"/>
                <a:cs typeface="Times New Roman"/>
              </a:rPr>
              <a:t>waves are generated </a:t>
            </a:r>
            <a:r>
              <a:rPr sz="2200" spc="-10" dirty="0">
                <a:latin typeface="Times New Roman"/>
                <a:cs typeface="Times New Roman"/>
              </a:rPr>
              <a:t>by </a:t>
            </a:r>
            <a:r>
              <a:rPr sz="2200" spc="-5" dirty="0">
                <a:latin typeface="Times New Roman"/>
                <a:cs typeface="Times New Roman"/>
              </a:rPr>
              <a:t>the </a:t>
            </a:r>
            <a:r>
              <a:rPr sz="2200" spc="-10" dirty="0">
                <a:latin typeface="Times New Roman"/>
                <a:cs typeface="Times New Roman"/>
              </a:rPr>
              <a:t>sudden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movement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439" y="2014849"/>
            <a:ext cx="190500" cy="195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8752" y="1255288"/>
            <a:ext cx="8985250" cy="1402080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2200" dirty="0">
                <a:latin typeface="Times New Roman"/>
                <a:cs typeface="Times New Roman"/>
              </a:rPr>
              <a:t>on </a:t>
            </a:r>
            <a:r>
              <a:rPr sz="2200" spc="-5" dirty="0">
                <a:latin typeface="Times New Roman"/>
                <a:cs typeface="Times New Roman"/>
              </a:rPr>
              <a:t>a fault: P-waves (primary waves) and S-waves (secondary</a:t>
            </a:r>
            <a:r>
              <a:rPr sz="2200" spc="114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waves).</a:t>
            </a:r>
            <a:endParaRPr sz="2200">
              <a:latin typeface="Times New Roman"/>
              <a:cs typeface="Times New Roman"/>
            </a:endParaRPr>
          </a:p>
          <a:p>
            <a:pPr marL="12700" marR="5080" indent="319405">
              <a:lnSpc>
                <a:spcPct val="114100"/>
              </a:lnSpc>
              <a:spcBef>
                <a:spcPts val="900"/>
              </a:spcBef>
            </a:pPr>
            <a:r>
              <a:rPr sz="2200" spc="-5" dirty="0">
                <a:latin typeface="Times New Roman"/>
                <a:cs typeface="Times New Roman"/>
              </a:rPr>
              <a:t>A third type </a:t>
            </a:r>
            <a:r>
              <a:rPr sz="2200" dirty="0">
                <a:latin typeface="Times New Roman"/>
                <a:cs typeface="Times New Roman"/>
              </a:rPr>
              <a:t>of </a:t>
            </a:r>
            <a:r>
              <a:rPr sz="2200" spc="-5" dirty="0">
                <a:latin typeface="Times New Roman"/>
                <a:cs typeface="Times New Roman"/>
              </a:rPr>
              <a:t>seismic wave (Surface waves) is generated </a:t>
            </a:r>
            <a:r>
              <a:rPr sz="2200" dirty="0">
                <a:latin typeface="Times New Roman"/>
                <a:cs typeface="Times New Roman"/>
              </a:rPr>
              <a:t>by </a:t>
            </a:r>
            <a:r>
              <a:rPr sz="2200" spc="-5" dirty="0">
                <a:latin typeface="Times New Roman"/>
                <a:cs typeface="Times New Roman"/>
              </a:rPr>
              <a:t>the interaction  </a:t>
            </a:r>
            <a:r>
              <a:rPr sz="2200" dirty="0">
                <a:latin typeface="Times New Roman"/>
                <a:cs typeface="Times New Roman"/>
              </a:rPr>
              <a:t>of </a:t>
            </a:r>
            <a:r>
              <a:rPr sz="2200" spc="-5" dirty="0">
                <a:latin typeface="Times New Roman"/>
                <a:cs typeface="Times New Roman"/>
              </a:rPr>
              <a:t>the </a:t>
            </a:r>
            <a:r>
              <a:rPr sz="2200" dirty="0">
                <a:latin typeface="Times New Roman"/>
                <a:cs typeface="Times New Roman"/>
              </a:rPr>
              <a:t>P- </a:t>
            </a:r>
            <a:r>
              <a:rPr sz="2200" spc="-5" dirty="0">
                <a:latin typeface="Times New Roman"/>
                <a:cs typeface="Times New Roman"/>
              </a:rPr>
              <a:t>and S-waves with the surface and internal </a:t>
            </a:r>
            <a:r>
              <a:rPr sz="2200" dirty="0">
                <a:latin typeface="Times New Roman"/>
                <a:cs typeface="Times New Roman"/>
              </a:rPr>
              <a:t>layers of </a:t>
            </a:r>
            <a:r>
              <a:rPr sz="2200" spc="-5" dirty="0">
                <a:latin typeface="Times New Roman"/>
                <a:cs typeface="Times New Roman"/>
              </a:rPr>
              <a:t>the</a:t>
            </a:r>
            <a:r>
              <a:rPr sz="2200" spc="1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Earth.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87577" y="2759080"/>
            <a:ext cx="6842119" cy="4098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12186" y="217748"/>
            <a:ext cx="72758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180" dirty="0"/>
              <a:t>during </a:t>
            </a:r>
            <a:r>
              <a:rPr spc="-245" dirty="0"/>
              <a:t>an</a:t>
            </a:r>
            <a:r>
              <a:rPr spc="170" dirty="0"/>
              <a:t> </a:t>
            </a:r>
            <a:r>
              <a:rPr spc="-254" dirty="0"/>
              <a:t>earthquake?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09625" y="1165183"/>
            <a:ext cx="7705831" cy="4203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22348" y="5665723"/>
            <a:ext cx="2920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5030" algn="l"/>
              </a:tabLst>
            </a:pPr>
            <a:r>
              <a:rPr sz="2400" u="heavy" spc="-27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V</a:t>
            </a:r>
            <a:r>
              <a:rPr sz="24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ariou</a:t>
            </a:r>
            <a:r>
              <a:rPr sz="2400" u="heavy" spc="-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4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 type</a:t>
            </a:r>
            <a:r>
              <a:rPr sz="2400" u="heavy" spc="-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400" u="heavy" spc="-10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of	waves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2186" y="217748"/>
            <a:ext cx="72758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180" dirty="0"/>
              <a:t>during </a:t>
            </a:r>
            <a:r>
              <a:rPr spc="-245" dirty="0"/>
              <a:t>an</a:t>
            </a:r>
            <a:r>
              <a:rPr spc="170" dirty="0"/>
              <a:t> </a:t>
            </a:r>
            <a:r>
              <a:rPr spc="-254" dirty="0"/>
              <a:t>earthquake?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2120" y="6343650"/>
            <a:ext cx="8651875" cy="0"/>
          </a:xfrm>
          <a:custGeom>
            <a:avLst/>
            <a:gdLst/>
            <a:ahLst/>
            <a:cxnLst/>
            <a:rect l="l" t="t" r="r" b="b"/>
            <a:pathLst>
              <a:path w="8651875">
                <a:moveTo>
                  <a:pt x="0" y="0"/>
                </a:moveTo>
                <a:lnTo>
                  <a:pt x="8651878" y="0"/>
                </a:lnTo>
              </a:path>
            </a:pathLst>
          </a:custGeom>
          <a:ln w="31750">
            <a:solidFill>
              <a:srgbClr val="8D6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037894" y="2351763"/>
            <a:ext cx="6038019" cy="3629686"/>
            <a:chOff x="2155829" y="2351763"/>
            <a:chExt cx="6920064" cy="4471315"/>
          </a:xfrm>
        </p:grpSpPr>
        <p:sp>
          <p:nvSpPr>
            <p:cNvPr id="8" name="object 8"/>
            <p:cNvSpPr/>
            <p:nvPr/>
          </p:nvSpPr>
          <p:spPr>
            <a:xfrm>
              <a:off x="4199016" y="2351763"/>
              <a:ext cx="4876877" cy="37572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55829" y="6423028"/>
              <a:ext cx="5687060" cy="400050"/>
            </a:xfrm>
            <a:custGeom>
              <a:avLst/>
              <a:gdLst/>
              <a:ahLst/>
              <a:cxnLst/>
              <a:rect l="l" t="t" r="r" b="b"/>
              <a:pathLst>
                <a:path w="5687059" h="400050">
                  <a:moveTo>
                    <a:pt x="5686440" y="0"/>
                  </a:moveTo>
                  <a:lnTo>
                    <a:pt x="0" y="0"/>
                  </a:lnTo>
                  <a:lnTo>
                    <a:pt x="0" y="400049"/>
                  </a:lnTo>
                  <a:lnTo>
                    <a:pt x="5686440" y="400049"/>
                  </a:lnTo>
                  <a:lnTo>
                    <a:pt x="5686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63062" y="240863"/>
            <a:ext cx="62649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200" dirty="0"/>
              <a:t>to the</a:t>
            </a:r>
            <a:r>
              <a:rPr spc="185" dirty="0"/>
              <a:t> </a:t>
            </a:r>
            <a:r>
              <a:rPr spc="-285" dirty="0"/>
              <a:t>structures?</a:t>
            </a:r>
          </a:p>
        </p:txBody>
      </p:sp>
      <p:sp>
        <p:nvSpPr>
          <p:cNvPr id="12" name="object 12"/>
          <p:cNvSpPr/>
          <p:nvPr/>
        </p:nvSpPr>
        <p:spPr>
          <a:xfrm>
            <a:off x="359728" y="2404506"/>
            <a:ext cx="202691" cy="21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1015" y="1035039"/>
            <a:ext cx="202692" cy="21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46956" y="871850"/>
            <a:ext cx="8231505" cy="3133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670" marR="5080" indent="365760" algn="just">
              <a:lnSpc>
                <a:spcPct val="114999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If the ground </a:t>
            </a:r>
            <a:r>
              <a:rPr sz="2400" spc="-5" dirty="0">
                <a:latin typeface="Times New Roman"/>
                <a:cs typeface="Times New Roman"/>
              </a:rPr>
              <a:t>moves rapidly </a:t>
            </a:r>
            <a:r>
              <a:rPr sz="2400" dirty="0">
                <a:latin typeface="Times New Roman"/>
                <a:cs typeface="Times New Roman"/>
              </a:rPr>
              <a:t>back and forth, then the  </a:t>
            </a:r>
            <a:r>
              <a:rPr sz="2400" spc="-5" dirty="0">
                <a:latin typeface="Times New Roman"/>
                <a:cs typeface="Times New Roman"/>
              </a:rPr>
              <a:t>foundations </a:t>
            </a:r>
            <a:r>
              <a:rPr sz="2400" dirty="0">
                <a:latin typeface="Times New Roman"/>
                <a:cs typeface="Times New Roman"/>
              </a:rPr>
              <a:t>of the </a:t>
            </a:r>
            <a:r>
              <a:rPr sz="2400" spc="-5" dirty="0">
                <a:latin typeface="Times New Roman"/>
                <a:cs typeface="Times New Roman"/>
              </a:rPr>
              <a:t>structures are </a:t>
            </a:r>
            <a:r>
              <a:rPr sz="2400" b="1" spc="-10" dirty="0">
                <a:latin typeface="Times New Roman"/>
                <a:cs typeface="Times New Roman"/>
              </a:rPr>
              <a:t>forced </a:t>
            </a:r>
            <a:r>
              <a:rPr sz="2400" b="1" spc="-5" dirty="0">
                <a:latin typeface="Times New Roman"/>
                <a:cs typeface="Times New Roman"/>
              </a:rPr>
              <a:t>to </a:t>
            </a:r>
            <a:r>
              <a:rPr sz="2400" b="1" dirty="0">
                <a:latin typeface="Times New Roman"/>
                <a:cs typeface="Times New Roman"/>
              </a:rPr>
              <a:t>follow </a:t>
            </a:r>
            <a:r>
              <a:rPr sz="2400" dirty="0">
                <a:latin typeface="Times New Roman"/>
                <a:cs typeface="Times New Roman"/>
              </a:rPr>
              <a:t>these  </a:t>
            </a:r>
            <a:r>
              <a:rPr sz="2400" spc="-5" dirty="0">
                <a:latin typeface="Times New Roman"/>
                <a:cs typeface="Times New Roman"/>
              </a:rPr>
              <a:t>movements.</a:t>
            </a:r>
            <a:endParaRPr sz="2400">
              <a:latin typeface="Times New Roman"/>
              <a:cs typeface="Times New Roman"/>
            </a:endParaRPr>
          </a:p>
          <a:p>
            <a:pPr marL="12700" marR="4497705" indent="213360" algn="just">
              <a:lnSpc>
                <a:spcPct val="120000"/>
              </a:lnSpc>
              <a:spcBef>
                <a:spcPts val="705"/>
              </a:spcBef>
            </a:pPr>
            <a:r>
              <a:rPr sz="2400" dirty="0">
                <a:latin typeface="Times New Roman"/>
                <a:cs typeface="Times New Roman"/>
              </a:rPr>
              <a:t>The upper part of the  </a:t>
            </a:r>
            <a:r>
              <a:rPr sz="2400" spc="-5" dirty="0">
                <a:latin typeface="Times New Roman"/>
                <a:cs typeface="Times New Roman"/>
              </a:rPr>
              <a:t>structure </a:t>
            </a:r>
            <a:r>
              <a:rPr sz="2400" dirty="0">
                <a:latin typeface="Times New Roman"/>
                <a:cs typeface="Times New Roman"/>
              </a:rPr>
              <a:t>however </a:t>
            </a:r>
            <a:r>
              <a:rPr sz="2400" spc="-5" dirty="0">
                <a:latin typeface="Times New Roman"/>
                <a:cs typeface="Times New Roman"/>
              </a:rPr>
              <a:t>(would  </a:t>
            </a:r>
            <a:r>
              <a:rPr sz="2400" dirty="0">
                <a:latin typeface="Times New Roman"/>
                <a:cs typeface="Times New Roman"/>
              </a:rPr>
              <a:t>prefer) to </a:t>
            </a:r>
            <a:r>
              <a:rPr sz="2400" spc="-5" dirty="0">
                <a:latin typeface="Times New Roman"/>
                <a:cs typeface="Times New Roman"/>
              </a:rPr>
              <a:t>remain </a:t>
            </a:r>
            <a:r>
              <a:rPr sz="2400" dirty="0">
                <a:latin typeface="Times New Roman"/>
                <a:cs typeface="Times New Roman"/>
              </a:rPr>
              <a:t>where </a:t>
            </a:r>
            <a:r>
              <a:rPr sz="2400" spc="-5" dirty="0">
                <a:latin typeface="Times New Roman"/>
                <a:cs typeface="Times New Roman"/>
              </a:rPr>
              <a:t>it </a:t>
            </a:r>
            <a:r>
              <a:rPr sz="2400" dirty="0">
                <a:latin typeface="Times New Roman"/>
                <a:cs typeface="Times New Roman"/>
              </a:rPr>
              <a:t>is  because of its </a:t>
            </a:r>
            <a:r>
              <a:rPr sz="2400" spc="-5" dirty="0">
                <a:latin typeface="Times New Roman"/>
                <a:cs typeface="Times New Roman"/>
              </a:rPr>
              <a:t>mass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inertia.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3062" y="302762"/>
            <a:ext cx="62642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200" dirty="0"/>
              <a:t>to the</a:t>
            </a:r>
            <a:r>
              <a:rPr spc="185" dirty="0"/>
              <a:t> </a:t>
            </a:r>
            <a:r>
              <a:rPr spc="-285" dirty="0"/>
              <a:t>structures?</a:t>
            </a:r>
          </a:p>
        </p:txBody>
      </p:sp>
      <p:sp>
        <p:nvSpPr>
          <p:cNvPr id="4" name="object 4"/>
          <p:cNvSpPr/>
          <p:nvPr/>
        </p:nvSpPr>
        <p:spPr>
          <a:xfrm>
            <a:off x="558165" y="1520189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8165" y="2550414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8165" y="4019550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5686" y="1338829"/>
            <a:ext cx="8298180" cy="428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283210" algn="just">
              <a:lnSpc>
                <a:spcPct val="12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structure </a:t>
            </a:r>
            <a:r>
              <a:rPr sz="2400" dirty="0">
                <a:latin typeface="Times New Roman"/>
                <a:cs typeface="Times New Roman"/>
              </a:rPr>
              <a:t>response to </a:t>
            </a:r>
            <a:r>
              <a:rPr sz="2400" spc="-5" dirty="0">
                <a:latin typeface="Times New Roman"/>
                <a:cs typeface="Times New Roman"/>
              </a:rPr>
              <a:t>earthquake shaking occurs over the  time </a:t>
            </a:r>
            <a:r>
              <a:rPr sz="2400" dirty="0">
                <a:latin typeface="Times New Roman"/>
                <a:cs typeface="Times New Roman"/>
              </a:rPr>
              <a:t>of a few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seconds.</a:t>
            </a:r>
            <a:endParaRPr sz="2400">
              <a:latin typeface="Times New Roman"/>
              <a:cs typeface="Times New Roman"/>
            </a:endParaRPr>
          </a:p>
          <a:p>
            <a:pPr marL="12700" marR="5080" indent="365760" algn="just">
              <a:lnSpc>
                <a:spcPct val="120000"/>
              </a:lnSpc>
              <a:spcBef>
                <a:spcPts val="1200"/>
              </a:spcBef>
            </a:pPr>
            <a:r>
              <a:rPr sz="2400" spc="-5" dirty="0">
                <a:latin typeface="Times New Roman"/>
                <a:cs typeface="Times New Roman"/>
              </a:rPr>
              <a:t>During this time,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several types of seismic </a:t>
            </a:r>
            <a:r>
              <a:rPr sz="2400" dirty="0">
                <a:latin typeface="Times New Roman"/>
                <a:cs typeface="Times New Roman"/>
              </a:rPr>
              <a:t>waves are  </a:t>
            </a:r>
            <a:r>
              <a:rPr sz="2400" spc="-5" dirty="0">
                <a:latin typeface="Times New Roman"/>
                <a:cs typeface="Times New Roman"/>
              </a:rPr>
              <a:t>combining to </a:t>
            </a:r>
            <a:r>
              <a:rPr sz="2400" dirty="0">
                <a:latin typeface="Times New Roman"/>
                <a:cs typeface="Times New Roman"/>
              </a:rPr>
              <a:t>shake the </a:t>
            </a:r>
            <a:r>
              <a:rPr sz="2400" spc="-5" dirty="0">
                <a:latin typeface="Times New Roman"/>
                <a:cs typeface="Times New Roman"/>
              </a:rPr>
              <a:t>structure </a:t>
            </a:r>
            <a:r>
              <a:rPr sz="2400" dirty="0">
                <a:latin typeface="Times New Roman"/>
                <a:cs typeface="Times New Roman"/>
              </a:rPr>
              <a:t>in ways that are </a:t>
            </a:r>
            <a:r>
              <a:rPr sz="2400" spc="-10" dirty="0">
                <a:latin typeface="Times New Roman"/>
                <a:cs typeface="Times New Roman"/>
              </a:rPr>
              <a:t>different </a:t>
            </a:r>
            <a:r>
              <a:rPr sz="2400" spc="-5" dirty="0">
                <a:latin typeface="Times New Roman"/>
                <a:cs typeface="Times New Roman"/>
              </a:rPr>
              <a:t>in detail  </a:t>
            </a:r>
            <a:r>
              <a:rPr sz="2400" dirty="0">
                <a:latin typeface="Times New Roman"/>
                <a:cs typeface="Times New Roman"/>
              </a:rPr>
              <a:t>for each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earthquake.</a:t>
            </a:r>
            <a:endParaRPr sz="2400">
              <a:latin typeface="Times New Roman"/>
              <a:cs typeface="Times New Roman"/>
            </a:endParaRPr>
          </a:p>
          <a:p>
            <a:pPr marL="12700" marR="6350" indent="365760" algn="just">
              <a:lnSpc>
                <a:spcPct val="120000"/>
              </a:lnSpc>
              <a:spcBef>
                <a:spcPts val="1205"/>
              </a:spcBef>
            </a:pP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addition, </a:t>
            </a:r>
            <a:r>
              <a:rPr sz="2400" dirty="0">
                <a:latin typeface="Times New Roman"/>
                <a:cs typeface="Times New Roman"/>
              </a:rPr>
              <a:t>as the </a:t>
            </a:r>
            <a:r>
              <a:rPr sz="2400" spc="-5" dirty="0">
                <a:latin typeface="Times New Roman"/>
                <a:cs typeface="Times New Roman"/>
              </a:rPr>
              <a:t>result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variations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fault slippage, </a:t>
            </a:r>
            <a:r>
              <a:rPr sz="2400" spc="-10" dirty="0">
                <a:latin typeface="Times New Roman"/>
                <a:cs typeface="Times New Roman"/>
              </a:rPr>
              <a:t>differing  </a:t>
            </a:r>
            <a:r>
              <a:rPr sz="2400" dirty="0">
                <a:latin typeface="Times New Roman"/>
                <a:cs typeface="Times New Roman"/>
              </a:rPr>
              <a:t>rock </a:t>
            </a:r>
            <a:r>
              <a:rPr sz="2400" spc="-5" dirty="0">
                <a:latin typeface="Times New Roman"/>
                <a:cs typeface="Times New Roman"/>
              </a:rPr>
              <a:t>through </a:t>
            </a:r>
            <a:r>
              <a:rPr sz="2400" dirty="0">
                <a:latin typeface="Times New Roman"/>
                <a:cs typeface="Times New Roman"/>
              </a:rPr>
              <a:t>which </a:t>
            </a:r>
            <a:r>
              <a:rPr sz="2400" spc="-5" dirty="0">
                <a:latin typeface="Times New Roman"/>
                <a:cs typeface="Times New Roman"/>
              </a:rPr>
              <a:t>the </a:t>
            </a:r>
            <a:r>
              <a:rPr sz="2400" dirty="0">
                <a:latin typeface="Times New Roman"/>
                <a:cs typeface="Times New Roman"/>
              </a:rPr>
              <a:t>waves pass, and </a:t>
            </a:r>
            <a:r>
              <a:rPr sz="2400" spc="-5" dirty="0">
                <a:latin typeface="Times New Roman"/>
                <a:cs typeface="Times New Roman"/>
              </a:rPr>
              <a:t>the </a:t>
            </a:r>
            <a:r>
              <a:rPr sz="2400" spc="-10" dirty="0">
                <a:latin typeface="Times New Roman"/>
                <a:cs typeface="Times New Roman"/>
              </a:rPr>
              <a:t>different </a:t>
            </a:r>
            <a:r>
              <a:rPr sz="2400" spc="-5" dirty="0">
                <a:latin typeface="Times New Roman"/>
                <a:cs typeface="Times New Roman"/>
              </a:rPr>
              <a:t>geological </a:t>
            </a:r>
            <a:r>
              <a:rPr sz="2400" spc="5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geotechnical nature </a:t>
            </a:r>
            <a:r>
              <a:rPr sz="2400" dirty="0">
                <a:latin typeface="Times New Roman"/>
                <a:cs typeface="Times New Roman"/>
              </a:rPr>
              <a:t>of each </a:t>
            </a:r>
            <a:r>
              <a:rPr sz="2400" spc="-5" dirty="0">
                <a:latin typeface="Times New Roman"/>
                <a:cs typeface="Times New Roman"/>
              </a:rPr>
              <a:t>site,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resultant </a:t>
            </a:r>
            <a:r>
              <a:rPr sz="2400" dirty="0">
                <a:latin typeface="Times New Roman"/>
                <a:cs typeface="Times New Roman"/>
              </a:rPr>
              <a:t>shaking </a:t>
            </a:r>
            <a:r>
              <a:rPr sz="2400" spc="-5" dirty="0">
                <a:latin typeface="Times New Roman"/>
                <a:cs typeface="Times New Roman"/>
              </a:rPr>
              <a:t>at each  </a:t>
            </a:r>
            <a:r>
              <a:rPr sz="2400" dirty="0">
                <a:latin typeface="Times New Roman"/>
                <a:cs typeface="Times New Roman"/>
              </a:rPr>
              <a:t>site is </a:t>
            </a:r>
            <a:r>
              <a:rPr sz="2400" spc="-10" dirty="0">
                <a:latin typeface="Times New Roman"/>
                <a:cs typeface="Times New Roman"/>
              </a:rPr>
              <a:t>different </a:t>
            </a:r>
            <a:r>
              <a:rPr sz="2400" dirty="0">
                <a:latin typeface="Times New Roman"/>
                <a:cs typeface="Times New Roman"/>
              </a:rPr>
              <a:t>( see details on next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slide).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49095" y="6480193"/>
            <a:ext cx="362521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0"/>
              </a:lnSpc>
            </a:pP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CE-412: MODULE 1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( Fall</a:t>
            </a:r>
            <a:r>
              <a:rPr sz="1900" b="1" spc="-250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2015)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15875" y="877815"/>
            <a:ext cx="9159875" cy="5996305"/>
            <a:chOff x="-15875" y="877815"/>
            <a:chExt cx="9159875" cy="5996305"/>
          </a:xfrm>
        </p:grpSpPr>
        <p:sp>
          <p:nvSpPr>
            <p:cNvPr id="6" name="object 6"/>
            <p:cNvSpPr/>
            <p:nvPr/>
          </p:nvSpPr>
          <p:spPr>
            <a:xfrm>
              <a:off x="0" y="6022976"/>
              <a:ext cx="889001" cy="8350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6007096"/>
              <a:ext cx="904875" cy="850900"/>
            </a:xfrm>
            <a:custGeom>
              <a:avLst/>
              <a:gdLst/>
              <a:ahLst/>
              <a:cxnLst/>
              <a:rect l="l" t="t" r="r" b="b"/>
              <a:pathLst>
                <a:path w="904875" h="850900">
                  <a:moveTo>
                    <a:pt x="904874" y="850903"/>
                  </a:moveTo>
                  <a:lnTo>
                    <a:pt x="904874" y="0"/>
                  </a:lnTo>
                  <a:lnTo>
                    <a:pt x="0" y="0"/>
                  </a:lnTo>
                </a:path>
              </a:pathLst>
            </a:custGeom>
            <a:ln w="31750">
              <a:solidFill>
                <a:srgbClr val="5F4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2817875"/>
              <a:ext cx="8734440" cy="40401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877815"/>
              <a:ext cx="9144000" cy="2022475"/>
            </a:xfrm>
            <a:custGeom>
              <a:avLst/>
              <a:gdLst/>
              <a:ahLst/>
              <a:cxnLst/>
              <a:rect l="l" t="t" r="r" b="b"/>
              <a:pathLst>
                <a:path w="9144000" h="2022475">
                  <a:moveTo>
                    <a:pt x="9143999" y="0"/>
                  </a:moveTo>
                  <a:lnTo>
                    <a:pt x="0" y="0"/>
                  </a:lnTo>
                  <a:lnTo>
                    <a:pt x="0" y="2022479"/>
                  </a:lnTo>
                  <a:lnTo>
                    <a:pt x="9143999" y="2022479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8740" y="870859"/>
            <a:ext cx="8988425" cy="193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3999"/>
              </a:lnSpc>
              <a:spcBef>
                <a:spcPts val="100"/>
              </a:spcBef>
            </a:pPr>
            <a:r>
              <a:rPr sz="2200" spc="-5" dirty="0">
                <a:latin typeface="Times New Roman"/>
                <a:cs typeface="Times New Roman"/>
              </a:rPr>
              <a:t>The </a:t>
            </a:r>
            <a:r>
              <a:rPr sz="2200" dirty="0">
                <a:latin typeface="Times New Roman"/>
                <a:cs typeface="Times New Roman"/>
              </a:rPr>
              <a:t>1.6 </a:t>
            </a:r>
            <a:r>
              <a:rPr sz="2200" spc="-10" dirty="0">
                <a:latin typeface="Times New Roman"/>
                <a:cs typeface="Times New Roman"/>
              </a:rPr>
              <a:t>mile </a:t>
            </a:r>
            <a:r>
              <a:rPr sz="2200" spc="-5" dirty="0">
                <a:latin typeface="Times New Roman"/>
                <a:cs typeface="Times New Roman"/>
              </a:rPr>
              <a:t>ling cypress </a:t>
            </a:r>
            <a:r>
              <a:rPr sz="2200" spc="-10" dirty="0">
                <a:latin typeface="Times New Roman"/>
                <a:cs typeface="Times New Roman"/>
              </a:rPr>
              <a:t>freeway </a:t>
            </a:r>
            <a:r>
              <a:rPr sz="2200" spc="-5" dirty="0">
                <a:latin typeface="Times New Roman"/>
                <a:cs typeface="Times New Roman"/>
              </a:rPr>
              <a:t>structure in Oakland, USA, was built </a:t>
            </a:r>
            <a:r>
              <a:rPr sz="2200" spc="-10" dirty="0">
                <a:latin typeface="Times New Roman"/>
                <a:cs typeface="Times New Roman"/>
              </a:rPr>
              <a:t>in </a:t>
            </a:r>
            <a:r>
              <a:rPr sz="2200" spc="-5" dirty="0">
                <a:latin typeface="Times New Roman"/>
                <a:cs typeface="Times New Roman"/>
              </a:rPr>
              <a:t>the  1950s. Part </a:t>
            </a:r>
            <a:r>
              <a:rPr sz="2200" dirty="0">
                <a:latin typeface="Times New Roman"/>
                <a:cs typeface="Times New Roman"/>
              </a:rPr>
              <a:t>of </a:t>
            </a:r>
            <a:r>
              <a:rPr sz="2200" spc="-5" dirty="0">
                <a:latin typeface="Times New Roman"/>
                <a:cs typeface="Times New Roman"/>
              </a:rPr>
              <a:t>the </a:t>
            </a:r>
            <a:r>
              <a:rPr sz="2200" dirty="0">
                <a:latin typeface="Times New Roman"/>
                <a:cs typeface="Times New Roman"/>
              </a:rPr>
              <a:t>structure </a:t>
            </a:r>
            <a:r>
              <a:rPr sz="2200" spc="-5" dirty="0">
                <a:latin typeface="Times New Roman"/>
                <a:cs typeface="Times New Roman"/>
              </a:rPr>
              <a:t>standing </a:t>
            </a:r>
            <a:r>
              <a:rPr sz="2200" spc="-10" dirty="0">
                <a:latin typeface="Times New Roman"/>
                <a:cs typeface="Times New Roman"/>
              </a:rPr>
              <a:t>on </a:t>
            </a:r>
            <a:r>
              <a:rPr sz="2200" spc="-5" dirty="0">
                <a:latin typeface="Times New Roman"/>
                <a:cs typeface="Times New Roman"/>
              </a:rPr>
              <a:t>soft </a:t>
            </a:r>
            <a:r>
              <a:rPr sz="2200" spc="-10" dirty="0">
                <a:latin typeface="Times New Roman"/>
                <a:cs typeface="Times New Roman"/>
              </a:rPr>
              <a:t>mud </a:t>
            </a:r>
            <a:r>
              <a:rPr sz="2200" spc="-5" dirty="0">
                <a:latin typeface="Times New Roman"/>
                <a:cs typeface="Times New Roman"/>
              </a:rPr>
              <a:t>(dashed red line) collapsed in  the 1989 magnitude </a:t>
            </a:r>
            <a:r>
              <a:rPr sz="2200" dirty="0">
                <a:latin typeface="Times New Roman"/>
                <a:cs typeface="Times New Roman"/>
              </a:rPr>
              <a:t>6.9 </a:t>
            </a:r>
            <a:r>
              <a:rPr sz="2200" spc="-5" dirty="0">
                <a:latin typeface="Times New Roman"/>
                <a:cs typeface="Times New Roman"/>
              </a:rPr>
              <a:t>Loma </a:t>
            </a:r>
            <a:r>
              <a:rPr sz="2200" dirty="0">
                <a:latin typeface="Times New Roman"/>
                <a:cs typeface="Times New Roman"/>
              </a:rPr>
              <a:t>Prieta earthquake. </a:t>
            </a:r>
            <a:r>
              <a:rPr sz="2200" spc="-5" dirty="0">
                <a:latin typeface="Times New Roman"/>
                <a:cs typeface="Times New Roman"/>
              </a:rPr>
              <a:t>Adjacent parts of the structure  (solid red) that were built </a:t>
            </a:r>
            <a:r>
              <a:rPr sz="2200" dirty="0">
                <a:latin typeface="Times New Roman"/>
                <a:cs typeface="Times New Roman"/>
              </a:rPr>
              <a:t>on </a:t>
            </a:r>
            <a:r>
              <a:rPr sz="2200" spc="-5" dirty="0">
                <a:latin typeface="Times New Roman"/>
                <a:cs typeface="Times New Roman"/>
              </a:rPr>
              <a:t>firmer </a:t>
            </a:r>
            <a:r>
              <a:rPr sz="2200" dirty="0">
                <a:latin typeface="Times New Roman"/>
                <a:cs typeface="Times New Roman"/>
              </a:rPr>
              <a:t>ground </a:t>
            </a:r>
            <a:r>
              <a:rPr sz="2200" spc="-5" dirty="0">
                <a:latin typeface="Times New Roman"/>
                <a:cs typeface="Times New Roman"/>
              </a:rPr>
              <a:t>remained standing. Seismograms  (upper right) show that the shaking was especially severe in the soft</a:t>
            </a:r>
            <a:r>
              <a:rPr sz="2200" spc="1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mud.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26545" y="207334"/>
            <a:ext cx="87096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200" dirty="0"/>
              <a:t>to the </a:t>
            </a:r>
            <a:r>
              <a:rPr spc="-285" dirty="0"/>
              <a:t>structures? </a:t>
            </a:r>
            <a:r>
              <a:rPr spc="-270" dirty="0"/>
              <a:t>(case</a:t>
            </a:r>
            <a:r>
              <a:rPr spc="-235" dirty="0"/>
              <a:t> </a:t>
            </a:r>
            <a:r>
              <a:rPr spc="-210" dirty="0"/>
              <a:t>study)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38" y="5597147"/>
            <a:ext cx="87528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Times New Roman"/>
                <a:cs typeface="Times New Roman"/>
              </a:rPr>
              <a:t>A </a:t>
            </a:r>
            <a:r>
              <a:rPr sz="2200" b="1" dirty="0">
                <a:latin typeface="Times New Roman"/>
                <a:cs typeface="Times New Roman"/>
              </a:rPr>
              <a:t>portion of </a:t>
            </a:r>
            <a:r>
              <a:rPr sz="2200" b="1" spc="-5" dirty="0">
                <a:latin typeface="Times New Roman"/>
                <a:cs typeface="Times New Roman"/>
              </a:rPr>
              <a:t>the </a:t>
            </a:r>
            <a:r>
              <a:rPr sz="2200" b="1" spc="-10" dirty="0">
                <a:latin typeface="Times New Roman"/>
                <a:cs typeface="Times New Roman"/>
              </a:rPr>
              <a:t>Cypress Freeway </a:t>
            </a:r>
            <a:r>
              <a:rPr sz="2200" b="1" spc="-5" dirty="0">
                <a:latin typeface="Times New Roman"/>
                <a:cs typeface="Times New Roman"/>
              </a:rPr>
              <a:t>after the 1989 Loma </a:t>
            </a:r>
            <a:r>
              <a:rPr sz="2200" b="1" dirty="0">
                <a:latin typeface="Times New Roman"/>
                <a:cs typeface="Times New Roman"/>
              </a:rPr>
              <a:t>Prieta</a:t>
            </a:r>
            <a:r>
              <a:rPr sz="2200" b="1" spc="-3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earthquake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55687" y="996955"/>
            <a:ext cx="6764274" cy="44989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6545" y="207334"/>
            <a:ext cx="87096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200" dirty="0"/>
              <a:t>to the </a:t>
            </a:r>
            <a:r>
              <a:rPr spc="-285" dirty="0"/>
              <a:t>structures? </a:t>
            </a:r>
            <a:r>
              <a:rPr spc="-270" dirty="0"/>
              <a:t>(case</a:t>
            </a:r>
            <a:r>
              <a:rPr spc="-235" dirty="0"/>
              <a:t> </a:t>
            </a:r>
            <a:r>
              <a:rPr spc="-210" dirty="0"/>
              <a:t>study)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5127" y="2017135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5127" y="3925189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2558" y="1835591"/>
            <a:ext cx="8489315" cy="3690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511809" algn="just">
              <a:lnSpc>
                <a:spcPct val="12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characteristics </a:t>
            </a:r>
            <a:r>
              <a:rPr sz="2400" spc="-10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each </a:t>
            </a:r>
            <a:r>
              <a:rPr sz="2400" spc="-5" dirty="0">
                <a:latin typeface="Times New Roman"/>
                <a:cs typeface="Times New Roman"/>
              </a:rPr>
              <a:t>structure </a:t>
            </a:r>
            <a:r>
              <a:rPr sz="2400" dirty="0">
                <a:latin typeface="Times New Roman"/>
                <a:cs typeface="Times New Roman"/>
              </a:rPr>
              <a:t>are </a:t>
            </a:r>
            <a:r>
              <a:rPr sz="2400" spc="-10" dirty="0">
                <a:latin typeface="Times New Roman"/>
                <a:cs typeface="Times New Roman"/>
              </a:rPr>
              <a:t>different, </a:t>
            </a:r>
            <a:r>
              <a:rPr sz="2400" spc="-5" dirty="0">
                <a:latin typeface="Times New Roman"/>
                <a:cs typeface="Times New Roman"/>
              </a:rPr>
              <a:t>whether </a:t>
            </a:r>
            <a:r>
              <a:rPr sz="2400" spc="-10" dirty="0">
                <a:latin typeface="Times New Roman"/>
                <a:cs typeface="Times New Roman"/>
              </a:rPr>
              <a:t>in  </a:t>
            </a:r>
            <a:r>
              <a:rPr sz="2400" dirty="0">
                <a:latin typeface="Times New Roman"/>
                <a:cs typeface="Times New Roman"/>
              </a:rPr>
              <a:t>size, </a:t>
            </a:r>
            <a:r>
              <a:rPr sz="2400" spc="-5" dirty="0">
                <a:latin typeface="Times New Roman"/>
                <a:cs typeface="Times New Roman"/>
              </a:rPr>
              <a:t>configuration, material, structural system, </a:t>
            </a:r>
            <a:r>
              <a:rPr sz="2400" dirty="0">
                <a:latin typeface="Times New Roman"/>
                <a:cs typeface="Times New Roman"/>
              </a:rPr>
              <a:t>age, or </a:t>
            </a:r>
            <a:r>
              <a:rPr sz="2400" spc="-5" dirty="0">
                <a:latin typeface="Times New Roman"/>
                <a:cs typeface="Times New Roman"/>
              </a:rPr>
              <a:t>quality </a:t>
            </a:r>
            <a:r>
              <a:rPr sz="2400" dirty="0">
                <a:latin typeface="Times New Roman"/>
                <a:cs typeface="Times New Roman"/>
              </a:rPr>
              <a:t>of  </a:t>
            </a:r>
            <a:r>
              <a:rPr sz="2400" spc="-5" dirty="0">
                <a:latin typeface="Times New Roman"/>
                <a:cs typeface="Times New Roman"/>
              </a:rPr>
              <a:t>construction: </a:t>
            </a:r>
            <a:r>
              <a:rPr sz="2400" dirty="0">
                <a:latin typeface="Times New Roman"/>
                <a:cs typeface="Times New Roman"/>
              </a:rPr>
              <a:t>each of </a:t>
            </a:r>
            <a:r>
              <a:rPr sz="2400" spc="-5" dirty="0">
                <a:latin typeface="Times New Roman"/>
                <a:cs typeface="Times New Roman"/>
              </a:rPr>
              <a:t>these characteristics </a:t>
            </a:r>
            <a:r>
              <a:rPr sz="2400" spc="-10" dirty="0">
                <a:latin typeface="Times New Roman"/>
                <a:cs typeface="Times New Roman"/>
              </a:rPr>
              <a:t>affects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structural  </a:t>
            </a:r>
            <a:r>
              <a:rPr sz="2400" dirty="0">
                <a:latin typeface="Times New Roman"/>
                <a:cs typeface="Times New Roman"/>
              </a:rPr>
              <a:t>response.</a:t>
            </a:r>
            <a:endParaRPr sz="2400">
              <a:latin typeface="Times New Roman"/>
              <a:cs typeface="Times New Roman"/>
            </a:endParaRPr>
          </a:p>
          <a:p>
            <a:pPr marL="12700" marR="5080" indent="365760" algn="just">
              <a:lnSpc>
                <a:spcPct val="120000"/>
              </a:lnSpc>
              <a:spcBef>
                <a:spcPts val="1200"/>
              </a:spcBef>
            </a:pPr>
            <a:r>
              <a:rPr sz="2400" dirty="0">
                <a:latin typeface="Times New Roman"/>
                <a:cs typeface="Times New Roman"/>
              </a:rPr>
              <a:t>In spite </a:t>
            </a:r>
            <a:r>
              <a:rPr sz="2400" spc="-10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complexity </a:t>
            </a:r>
            <a:r>
              <a:rPr sz="2400" dirty="0">
                <a:latin typeface="Times New Roman"/>
                <a:cs typeface="Times New Roman"/>
              </a:rPr>
              <a:t>of the </a:t>
            </a:r>
            <a:r>
              <a:rPr sz="2400" spc="-5" dirty="0">
                <a:latin typeface="Times New Roman"/>
                <a:cs typeface="Times New Roman"/>
              </a:rPr>
              <a:t>interactions between the  structures and the ground </a:t>
            </a:r>
            <a:r>
              <a:rPr sz="2400" dirty="0">
                <a:latin typeface="Times New Roman"/>
                <a:cs typeface="Times New Roman"/>
              </a:rPr>
              <a:t>during </a:t>
            </a:r>
            <a:r>
              <a:rPr sz="2400" spc="-5" dirty="0">
                <a:latin typeface="Times New Roman"/>
                <a:cs typeface="Times New Roman"/>
              </a:rPr>
              <a:t>the </a:t>
            </a:r>
            <a:r>
              <a:rPr sz="2400" dirty="0">
                <a:latin typeface="Times New Roman"/>
                <a:cs typeface="Times New Roman"/>
              </a:rPr>
              <a:t>few </a:t>
            </a:r>
            <a:r>
              <a:rPr sz="2400" spc="-5" dirty="0">
                <a:latin typeface="Times New Roman"/>
                <a:cs typeface="Times New Roman"/>
              </a:rPr>
              <a:t>seconds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shaking there </a:t>
            </a:r>
            <a:r>
              <a:rPr sz="2400" dirty="0">
                <a:latin typeface="Times New Roman"/>
                <a:cs typeface="Times New Roman"/>
              </a:rPr>
              <a:t>is  broad </a:t>
            </a:r>
            <a:r>
              <a:rPr sz="2400" spc="-5" dirty="0">
                <a:latin typeface="Times New Roman"/>
                <a:cs typeface="Times New Roman"/>
              </a:rPr>
              <a:t>understanding of how </a:t>
            </a:r>
            <a:r>
              <a:rPr sz="2400" u="heavy" spc="-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different building </a:t>
            </a:r>
            <a:r>
              <a:rPr sz="24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types </a:t>
            </a:r>
            <a:r>
              <a:rPr sz="2400" u="heavy" spc="-10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will </a:t>
            </a:r>
            <a:r>
              <a:rPr sz="24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perform </a:t>
            </a:r>
            <a:r>
              <a:rPr sz="2400" dirty="0">
                <a:solidFill>
                  <a:srgbClr val="986500"/>
                </a:solidFill>
                <a:latin typeface="Times New Roman"/>
                <a:cs typeface="Times New Roman"/>
              </a:rPr>
              <a:t> </a:t>
            </a:r>
            <a:r>
              <a:rPr sz="24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under </a:t>
            </a:r>
            <a:r>
              <a:rPr sz="2400" u="heavy" spc="-10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different </a:t>
            </a:r>
            <a:r>
              <a:rPr sz="24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shaking</a:t>
            </a:r>
            <a:r>
              <a:rPr sz="2400" u="heavy" spc="-1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conditions.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3062" y="298190"/>
            <a:ext cx="7566659" cy="11277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6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200" dirty="0"/>
              <a:t>to the </a:t>
            </a:r>
            <a:r>
              <a:rPr spc="-285" dirty="0"/>
              <a:t>structures?  </a:t>
            </a:r>
            <a:r>
              <a:rPr spc="-140" dirty="0"/>
              <a:t>(Additional </a:t>
            </a:r>
            <a:r>
              <a:rPr spc="-315" dirty="0"/>
              <a:t>aspects </a:t>
            </a:r>
            <a:r>
              <a:rPr spc="-180" dirty="0"/>
              <a:t>affecting</a:t>
            </a:r>
            <a:r>
              <a:rPr spc="120" dirty="0"/>
              <a:t> </a:t>
            </a:r>
            <a:r>
              <a:rPr spc="-275" dirty="0"/>
              <a:t>response)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49095" y="6480193"/>
            <a:ext cx="362521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0"/>
              </a:lnSpc>
            </a:pPr>
            <a:r>
              <a:rPr sz="2000" b="1" dirty="0">
                <a:solidFill>
                  <a:srgbClr val="00006D"/>
                </a:solidFill>
                <a:latin typeface="Arial"/>
                <a:cs typeface="Arial"/>
              </a:rPr>
              <a:t>CE-412: MODULE 1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( Fall</a:t>
            </a:r>
            <a:r>
              <a:rPr sz="1900" b="1" spc="-250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006D"/>
                </a:solidFill>
                <a:latin typeface="Arial"/>
                <a:cs typeface="Arial"/>
              </a:rPr>
              <a:t>2015)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4957" y="1214439"/>
            <a:ext cx="6881538" cy="457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6097583"/>
            <a:ext cx="8812530" cy="702310"/>
          </a:xfrm>
          <a:custGeom>
            <a:avLst/>
            <a:gdLst/>
            <a:ahLst/>
            <a:cxnLst/>
            <a:rect l="l" t="t" r="r" b="b"/>
            <a:pathLst>
              <a:path w="8812530" h="702309">
                <a:moveTo>
                  <a:pt x="8812285" y="0"/>
                </a:moveTo>
                <a:lnTo>
                  <a:pt x="0" y="0"/>
                </a:lnTo>
                <a:lnTo>
                  <a:pt x="0" y="701683"/>
                </a:lnTo>
                <a:lnTo>
                  <a:pt x="8812285" y="701683"/>
                </a:lnTo>
                <a:lnTo>
                  <a:pt x="88122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60472" y="6427723"/>
            <a:ext cx="62909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latin typeface="Times New Roman"/>
                <a:cs typeface="Times New Roman"/>
              </a:rPr>
              <a:t>Transamerica </a:t>
            </a:r>
            <a:r>
              <a:rPr sz="2000" b="1" dirty="0">
                <a:latin typeface="Times New Roman"/>
                <a:cs typeface="Times New Roman"/>
              </a:rPr>
              <a:t>Pyramid due to 1989 Loma Prieta</a:t>
            </a:r>
            <a:r>
              <a:rPr sz="2000" b="1" spc="-1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E.quake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83226" y="987674"/>
            <a:ext cx="348297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What about building</a:t>
            </a:r>
            <a:r>
              <a:rPr sz="2000" b="1" spc="4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response?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Is harmonic </a:t>
            </a:r>
            <a:r>
              <a:rPr sz="2000" b="1" spc="5" dirty="0">
                <a:latin typeface="Times New Roman"/>
                <a:cs typeface="Times New Roman"/>
              </a:rPr>
              <a:t>or </a:t>
            </a:r>
            <a:r>
              <a:rPr sz="2000" b="1" dirty="0">
                <a:latin typeface="Times New Roman"/>
                <a:cs typeface="Times New Roman"/>
              </a:rPr>
              <a:t>pulse</a:t>
            </a:r>
            <a:r>
              <a:rPr sz="2000" b="1" spc="-1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Any idea on random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response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8740" y="174187"/>
            <a:ext cx="819467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165" dirty="0"/>
              <a:t>What </a:t>
            </a:r>
            <a:r>
              <a:rPr sz="3400" spc="-270" dirty="0"/>
              <a:t>happens </a:t>
            </a:r>
            <a:r>
              <a:rPr sz="3400" spc="-190" dirty="0"/>
              <a:t>to </a:t>
            </a:r>
            <a:r>
              <a:rPr sz="3400" spc="-195" dirty="0"/>
              <a:t>the </a:t>
            </a:r>
            <a:r>
              <a:rPr sz="3400" spc="-235" dirty="0"/>
              <a:t>structures </a:t>
            </a:r>
            <a:r>
              <a:rPr sz="3400" spc="-170" dirty="0"/>
              <a:t>(Ground</a:t>
            </a:r>
            <a:r>
              <a:rPr sz="3400" spc="575" dirty="0"/>
              <a:t> </a:t>
            </a:r>
            <a:r>
              <a:rPr sz="3400" spc="-225" dirty="0"/>
              <a:t>and</a:t>
            </a:r>
            <a:endParaRPr sz="3400"/>
          </a:p>
        </p:txBody>
      </p:sp>
      <p:sp>
        <p:nvSpPr>
          <p:cNvPr id="14" name="object 14"/>
          <p:cNvSpPr txBox="1"/>
          <p:nvPr/>
        </p:nvSpPr>
        <p:spPr>
          <a:xfrm>
            <a:off x="78740" y="697225"/>
            <a:ext cx="462724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1" spc="-140" dirty="0">
                <a:solidFill>
                  <a:srgbClr val="00006D"/>
                </a:solidFill>
                <a:latin typeface="Arial"/>
                <a:cs typeface="Arial"/>
              </a:rPr>
              <a:t>building</a:t>
            </a:r>
            <a:r>
              <a:rPr sz="3400" b="1" spc="-130" dirty="0">
                <a:solidFill>
                  <a:srgbClr val="00006D"/>
                </a:solidFill>
                <a:latin typeface="Arial"/>
                <a:cs typeface="Arial"/>
              </a:rPr>
              <a:t> </a:t>
            </a:r>
            <a:r>
              <a:rPr sz="3400" b="1" spc="-245" dirty="0">
                <a:solidFill>
                  <a:srgbClr val="00006D"/>
                </a:solidFill>
                <a:latin typeface="Arial"/>
                <a:cs typeface="Arial"/>
              </a:rPr>
              <a:t>displacements?)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876425" y="1639946"/>
            <a:ext cx="2980055" cy="4067175"/>
          </a:xfrm>
          <a:custGeom>
            <a:avLst/>
            <a:gdLst/>
            <a:ahLst/>
            <a:cxnLst/>
            <a:rect l="l" t="t" r="r" b="b"/>
            <a:pathLst>
              <a:path w="2980054" h="4067175">
                <a:moveTo>
                  <a:pt x="0" y="3806829"/>
                </a:moveTo>
                <a:lnTo>
                  <a:pt x="4019" y="3768332"/>
                </a:lnTo>
                <a:lnTo>
                  <a:pt x="15696" y="3731590"/>
                </a:lnTo>
                <a:lnTo>
                  <a:pt x="34456" y="3697007"/>
                </a:lnTo>
                <a:lnTo>
                  <a:pt x="59726" y="3664985"/>
                </a:lnTo>
                <a:lnTo>
                  <a:pt x="90933" y="3635927"/>
                </a:lnTo>
                <a:lnTo>
                  <a:pt x="127502" y="3610235"/>
                </a:lnTo>
                <a:lnTo>
                  <a:pt x="168860" y="3588312"/>
                </a:lnTo>
                <a:lnTo>
                  <a:pt x="214434" y="3570560"/>
                </a:lnTo>
                <a:lnTo>
                  <a:pt x="263650" y="3557382"/>
                </a:lnTo>
                <a:lnTo>
                  <a:pt x="315934" y="3549180"/>
                </a:lnTo>
                <a:lnTo>
                  <a:pt x="370712" y="3546357"/>
                </a:lnTo>
                <a:lnTo>
                  <a:pt x="425491" y="3549180"/>
                </a:lnTo>
                <a:lnTo>
                  <a:pt x="477775" y="3557382"/>
                </a:lnTo>
                <a:lnTo>
                  <a:pt x="526991" y="3570560"/>
                </a:lnTo>
                <a:lnTo>
                  <a:pt x="572565" y="3588312"/>
                </a:lnTo>
                <a:lnTo>
                  <a:pt x="613923" y="3610235"/>
                </a:lnTo>
                <a:lnTo>
                  <a:pt x="650492" y="3635927"/>
                </a:lnTo>
                <a:lnTo>
                  <a:pt x="681699" y="3664985"/>
                </a:lnTo>
                <a:lnTo>
                  <a:pt x="706969" y="3697007"/>
                </a:lnTo>
                <a:lnTo>
                  <a:pt x="725729" y="3731590"/>
                </a:lnTo>
                <a:lnTo>
                  <a:pt x="737406" y="3768332"/>
                </a:lnTo>
                <a:lnTo>
                  <a:pt x="741425" y="3806829"/>
                </a:lnTo>
                <a:lnTo>
                  <a:pt x="737406" y="3845285"/>
                </a:lnTo>
                <a:lnTo>
                  <a:pt x="725729" y="3881991"/>
                </a:lnTo>
                <a:lnTo>
                  <a:pt x="706969" y="3916545"/>
                </a:lnTo>
                <a:lnTo>
                  <a:pt x="681699" y="3948543"/>
                </a:lnTo>
                <a:lnTo>
                  <a:pt x="650492" y="3977582"/>
                </a:lnTo>
                <a:lnTo>
                  <a:pt x="613923" y="4003260"/>
                </a:lnTo>
                <a:lnTo>
                  <a:pt x="572565" y="4025172"/>
                </a:lnTo>
                <a:lnTo>
                  <a:pt x="526991" y="4042917"/>
                </a:lnTo>
                <a:lnTo>
                  <a:pt x="477775" y="4056091"/>
                </a:lnTo>
                <a:lnTo>
                  <a:pt x="425491" y="4064291"/>
                </a:lnTo>
                <a:lnTo>
                  <a:pt x="370712" y="4067113"/>
                </a:lnTo>
                <a:lnTo>
                  <a:pt x="315934" y="4064291"/>
                </a:lnTo>
                <a:lnTo>
                  <a:pt x="263650" y="4056091"/>
                </a:lnTo>
                <a:lnTo>
                  <a:pt x="214434" y="4042917"/>
                </a:lnTo>
                <a:lnTo>
                  <a:pt x="168860" y="4025172"/>
                </a:lnTo>
                <a:lnTo>
                  <a:pt x="127502" y="4003260"/>
                </a:lnTo>
                <a:lnTo>
                  <a:pt x="90933" y="3977582"/>
                </a:lnTo>
                <a:lnTo>
                  <a:pt x="59726" y="3948543"/>
                </a:lnTo>
                <a:lnTo>
                  <a:pt x="34456" y="3916545"/>
                </a:lnTo>
                <a:lnTo>
                  <a:pt x="15696" y="3881991"/>
                </a:lnTo>
                <a:lnTo>
                  <a:pt x="4019" y="3845285"/>
                </a:lnTo>
                <a:lnTo>
                  <a:pt x="0" y="3806829"/>
                </a:lnTo>
                <a:close/>
              </a:path>
              <a:path w="2980054" h="4067175">
                <a:moveTo>
                  <a:pt x="93725" y="850910"/>
                </a:moveTo>
                <a:lnTo>
                  <a:pt x="98509" y="781110"/>
                </a:lnTo>
                <a:lnTo>
                  <a:pt x="112612" y="712866"/>
                </a:lnTo>
                <a:lnTo>
                  <a:pt x="135662" y="646398"/>
                </a:lnTo>
                <a:lnTo>
                  <a:pt x="167290" y="581923"/>
                </a:lnTo>
                <a:lnTo>
                  <a:pt x="207122" y="519660"/>
                </a:lnTo>
                <a:lnTo>
                  <a:pt x="254788" y="459829"/>
                </a:lnTo>
                <a:lnTo>
                  <a:pt x="281443" y="430893"/>
                </a:lnTo>
                <a:lnTo>
                  <a:pt x="309917" y="402648"/>
                </a:lnTo>
                <a:lnTo>
                  <a:pt x="340163" y="375119"/>
                </a:lnTo>
                <a:lnTo>
                  <a:pt x="372136" y="348335"/>
                </a:lnTo>
                <a:lnTo>
                  <a:pt x="405789" y="322323"/>
                </a:lnTo>
                <a:lnTo>
                  <a:pt x="441076" y="297111"/>
                </a:lnTo>
                <a:lnTo>
                  <a:pt x="477949" y="272725"/>
                </a:lnTo>
                <a:lnTo>
                  <a:pt x="516363" y="249193"/>
                </a:lnTo>
                <a:lnTo>
                  <a:pt x="556272" y="226542"/>
                </a:lnTo>
                <a:lnTo>
                  <a:pt x="597628" y="204800"/>
                </a:lnTo>
                <a:lnTo>
                  <a:pt x="640386" y="183993"/>
                </a:lnTo>
                <a:lnTo>
                  <a:pt x="684498" y="164151"/>
                </a:lnTo>
                <a:lnTo>
                  <a:pt x="729919" y="145299"/>
                </a:lnTo>
                <a:lnTo>
                  <a:pt x="776603" y="127465"/>
                </a:lnTo>
                <a:lnTo>
                  <a:pt x="824501" y="110676"/>
                </a:lnTo>
                <a:lnTo>
                  <a:pt x="873570" y="94960"/>
                </a:lnTo>
                <a:lnTo>
                  <a:pt x="923761" y="80344"/>
                </a:lnTo>
                <a:lnTo>
                  <a:pt x="975028" y="66856"/>
                </a:lnTo>
                <a:lnTo>
                  <a:pt x="1027326" y="54522"/>
                </a:lnTo>
                <a:lnTo>
                  <a:pt x="1080607" y="43371"/>
                </a:lnTo>
                <a:lnTo>
                  <a:pt x="1134825" y="33429"/>
                </a:lnTo>
                <a:lnTo>
                  <a:pt x="1189934" y="24724"/>
                </a:lnTo>
                <a:lnTo>
                  <a:pt x="1245887" y="17283"/>
                </a:lnTo>
                <a:lnTo>
                  <a:pt x="1302639" y="11134"/>
                </a:lnTo>
                <a:lnTo>
                  <a:pt x="1360141" y="6304"/>
                </a:lnTo>
                <a:lnTo>
                  <a:pt x="1418349" y="2820"/>
                </a:lnTo>
                <a:lnTo>
                  <a:pt x="1477216" y="709"/>
                </a:lnTo>
                <a:lnTo>
                  <a:pt x="1536694" y="0"/>
                </a:lnTo>
                <a:lnTo>
                  <a:pt x="1596174" y="709"/>
                </a:lnTo>
                <a:lnTo>
                  <a:pt x="1655041" y="2820"/>
                </a:lnTo>
                <a:lnTo>
                  <a:pt x="1713251" y="6304"/>
                </a:lnTo>
                <a:lnTo>
                  <a:pt x="1770755" y="11134"/>
                </a:lnTo>
                <a:lnTo>
                  <a:pt x="1827509" y="17283"/>
                </a:lnTo>
                <a:lnTo>
                  <a:pt x="1883465" y="24724"/>
                </a:lnTo>
                <a:lnTo>
                  <a:pt x="1938577" y="33429"/>
                </a:lnTo>
                <a:lnTo>
                  <a:pt x="1992799" y="43371"/>
                </a:lnTo>
                <a:lnTo>
                  <a:pt x="2046083" y="54522"/>
                </a:lnTo>
                <a:lnTo>
                  <a:pt x="2098385" y="66856"/>
                </a:lnTo>
                <a:lnTo>
                  <a:pt x="2149656" y="80344"/>
                </a:lnTo>
                <a:lnTo>
                  <a:pt x="2199851" y="94960"/>
                </a:lnTo>
                <a:lnTo>
                  <a:pt x="2248924" y="110676"/>
                </a:lnTo>
                <a:lnTo>
                  <a:pt x="2296828" y="127465"/>
                </a:lnTo>
                <a:lnTo>
                  <a:pt x="2343516" y="145299"/>
                </a:lnTo>
                <a:lnTo>
                  <a:pt x="2388942" y="164151"/>
                </a:lnTo>
                <a:lnTo>
                  <a:pt x="2433059" y="183993"/>
                </a:lnTo>
                <a:lnTo>
                  <a:pt x="2475822" y="204800"/>
                </a:lnTo>
                <a:lnTo>
                  <a:pt x="2517183" y="226542"/>
                </a:lnTo>
                <a:lnTo>
                  <a:pt x="2557096" y="249193"/>
                </a:lnTo>
                <a:lnTo>
                  <a:pt x="2595515" y="272725"/>
                </a:lnTo>
                <a:lnTo>
                  <a:pt x="2632394" y="297111"/>
                </a:lnTo>
                <a:lnTo>
                  <a:pt x="2667685" y="322323"/>
                </a:lnTo>
                <a:lnTo>
                  <a:pt x="2701343" y="348335"/>
                </a:lnTo>
                <a:lnTo>
                  <a:pt x="2733321" y="375119"/>
                </a:lnTo>
                <a:lnTo>
                  <a:pt x="2763572" y="402648"/>
                </a:lnTo>
                <a:lnTo>
                  <a:pt x="2792050" y="430893"/>
                </a:lnTo>
                <a:lnTo>
                  <a:pt x="2818709" y="459829"/>
                </a:lnTo>
                <a:lnTo>
                  <a:pt x="2843502" y="489427"/>
                </a:lnTo>
                <a:lnTo>
                  <a:pt x="2887306" y="550501"/>
                </a:lnTo>
                <a:lnTo>
                  <a:pt x="2923088" y="613897"/>
                </a:lnTo>
                <a:lnTo>
                  <a:pt x="2950479" y="679396"/>
                </a:lnTo>
                <a:lnTo>
                  <a:pt x="2969105" y="746780"/>
                </a:lnTo>
                <a:lnTo>
                  <a:pt x="2978597" y="815829"/>
                </a:lnTo>
                <a:lnTo>
                  <a:pt x="2979800" y="850910"/>
                </a:lnTo>
                <a:lnTo>
                  <a:pt x="2978597" y="885979"/>
                </a:lnTo>
                <a:lnTo>
                  <a:pt x="2969105" y="955009"/>
                </a:lnTo>
                <a:lnTo>
                  <a:pt x="2950479" y="1022378"/>
                </a:lnTo>
                <a:lnTo>
                  <a:pt x="2923088" y="1087865"/>
                </a:lnTo>
                <a:lnTo>
                  <a:pt x="2887306" y="1151252"/>
                </a:lnTo>
                <a:lnTo>
                  <a:pt x="2843502" y="1212321"/>
                </a:lnTo>
                <a:lnTo>
                  <a:pt x="2818709" y="1241917"/>
                </a:lnTo>
                <a:lnTo>
                  <a:pt x="2792050" y="1270851"/>
                </a:lnTo>
                <a:lnTo>
                  <a:pt x="2763572" y="1299095"/>
                </a:lnTo>
                <a:lnTo>
                  <a:pt x="2733321" y="1326623"/>
                </a:lnTo>
                <a:lnTo>
                  <a:pt x="2701343" y="1353407"/>
                </a:lnTo>
                <a:lnTo>
                  <a:pt x="2667685" y="1379420"/>
                </a:lnTo>
                <a:lnTo>
                  <a:pt x="2632394" y="1404633"/>
                </a:lnTo>
                <a:lnTo>
                  <a:pt x="2595515" y="1429021"/>
                </a:lnTo>
                <a:lnTo>
                  <a:pt x="2557096" y="1452554"/>
                </a:lnTo>
                <a:lnTo>
                  <a:pt x="2517183" y="1475207"/>
                </a:lnTo>
                <a:lnTo>
                  <a:pt x="2475822" y="1496951"/>
                </a:lnTo>
                <a:lnTo>
                  <a:pt x="2433059" y="1517760"/>
                </a:lnTo>
                <a:lnTo>
                  <a:pt x="2388942" y="1537605"/>
                </a:lnTo>
                <a:lnTo>
                  <a:pt x="2343516" y="1556460"/>
                </a:lnTo>
                <a:lnTo>
                  <a:pt x="2296828" y="1574296"/>
                </a:lnTo>
                <a:lnTo>
                  <a:pt x="2248924" y="1591088"/>
                </a:lnTo>
                <a:lnTo>
                  <a:pt x="2199851" y="1606807"/>
                </a:lnTo>
                <a:lnTo>
                  <a:pt x="2149656" y="1621425"/>
                </a:lnTo>
                <a:lnTo>
                  <a:pt x="2098385" y="1634916"/>
                </a:lnTo>
                <a:lnTo>
                  <a:pt x="2046083" y="1647252"/>
                </a:lnTo>
                <a:lnTo>
                  <a:pt x="1992799" y="1658406"/>
                </a:lnTo>
                <a:lnTo>
                  <a:pt x="1938577" y="1668351"/>
                </a:lnTo>
                <a:lnTo>
                  <a:pt x="1883465" y="1677058"/>
                </a:lnTo>
                <a:lnTo>
                  <a:pt x="1827509" y="1684500"/>
                </a:lnTo>
                <a:lnTo>
                  <a:pt x="1770755" y="1690651"/>
                </a:lnTo>
                <a:lnTo>
                  <a:pt x="1713251" y="1695483"/>
                </a:lnTo>
                <a:lnTo>
                  <a:pt x="1655041" y="1698968"/>
                </a:lnTo>
                <a:lnTo>
                  <a:pt x="1596174" y="1701079"/>
                </a:lnTo>
                <a:lnTo>
                  <a:pt x="1536694" y="1701789"/>
                </a:lnTo>
                <a:lnTo>
                  <a:pt x="1477216" y="1701079"/>
                </a:lnTo>
                <a:lnTo>
                  <a:pt x="1418349" y="1698968"/>
                </a:lnTo>
                <a:lnTo>
                  <a:pt x="1360141" y="1695483"/>
                </a:lnTo>
                <a:lnTo>
                  <a:pt x="1302639" y="1690651"/>
                </a:lnTo>
                <a:lnTo>
                  <a:pt x="1245887" y="1684500"/>
                </a:lnTo>
                <a:lnTo>
                  <a:pt x="1189934" y="1677058"/>
                </a:lnTo>
                <a:lnTo>
                  <a:pt x="1134825" y="1668351"/>
                </a:lnTo>
                <a:lnTo>
                  <a:pt x="1080607" y="1658406"/>
                </a:lnTo>
                <a:lnTo>
                  <a:pt x="1027326" y="1647252"/>
                </a:lnTo>
                <a:lnTo>
                  <a:pt x="975028" y="1634916"/>
                </a:lnTo>
                <a:lnTo>
                  <a:pt x="923761" y="1621425"/>
                </a:lnTo>
                <a:lnTo>
                  <a:pt x="873570" y="1606807"/>
                </a:lnTo>
                <a:lnTo>
                  <a:pt x="824501" y="1591088"/>
                </a:lnTo>
                <a:lnTo>
                  <a:pt x="776603" y="1574296"/>
                </a:lnTo>
                <a:lnTo>
                  <a:pt x="729919" y="1556460"/>
                </a:lnTo>
                <a:lnTo>
                  <a:pt x="684498" y="1537605"/>
                </a:lnTo>
                <a:lnTo>
                  <a:pt x="640386" y="1517760"/>
                </a:lnTo>
                <a:lnTo>
                  <a:pt x="597628" y="1496951"/>
                </a:lnTo>
                <a:lnTo>
                  <a:pt x="556272" y="1475207"/>
                </a:lnTo>
                <a:lnTo>
                  <a:pt x="516363" y="1452554"/>
                </a:lnTo>
                <a:lnTo>
                  <a:pt x="477949" y="1429021"/>
                </a:lnTo>
                <a:lnTo>
                  <a:pt x="441076" y="1404633"/>
                </a:lnTo>
                <a:lnTo>
                  <a:pt x="405789" y="1379420"/>
                </a:lnTo>
                <a:lnTo>
                  <a:pt x="372136" y="1353407"/>
                </a:lnTo>
                <a:lnTo>
                  <a:pt x="340163" y="1326623"/>
                </a:lnTo>
                <a:lnTo>
                  <a:pt x="309917" y="1299095"/>
                </a:lnTo>
                <a:lnTo>
                  <a:pt x="281443" y="1270851"/>
                </a:lnTo>
                <a:lnTo>
                  <a:pt x="254788" y="1241917"/>
                </a:lnTo>
                <a:lnTo>
                  <a:pt x="229999" y="1212321"/>
                </a:lnTo>
                <a:lnTo>
                  <a:pt x="186203" y="1151252"/>
                </a:lnTo>
                <a:lnTo>
                  <a:pt x="150427" y="1087865"/>
                </a:lnTo>
                <a:lnTo>
                  <a:pt x="123042" y="1022378"/>
                </a:lnTo>
                <a:lnTo>
                  <a:pt x="104419" y="955009"/>
                </a:lnTo>
                <a:lnTo>
                  <a:pt x="94929" y="885979"/>
                </a:lnTo>
                <a:lnTo>
                  <a:pt x="93725" y="850910"/>
                </a:lnTo>
                <a:close/>
              </a:path>
            </a:pathLst>
          </a:custGeom>
          <a:ln w="25399">
            <a:solidFill>
              <a:srgbClr val="FF3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87551" y="5527349"/>
            <a:ext cx="8434705" cy="926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93745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Difference </a:t>
            </a:r>
            <a:r>
              <a:rPr sz="2000" dirty="0">
                <a:latin typeface="Times New Roman"/>
                <a:cs typeface="Times New Roman"/>
              </a:rPr>
              <a:t>in peak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response</a:t>
            </a:r>
            <a:endParaRPr sz="2000">
              <a:latin typeface="Times New Roman"/>
              <a:cs typeface="Times New Roman"/>
            </a:endParaRPr>
          </a:p>
          <a:p>
            <a:pPr marL="3293745">
              <a:lnSpc>
                <a:spcPts val="2345"/>
              </a:lnSpc>
            </a:pPr>
            <a:r>
              <a:rPr sz="2000" spc="-5" dirty="0">
                <a:latin typeface="Times New Roman"/>
                <a:cs typeface="Times New Roman"/>
              </a:rPr>
              <a:t>encircled? </a:t>
            </a:r>
            <a:r>
              <a:rPr sz="2000" u="sng" spc="-2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Time</a:t>
            </a:r>
            <a:r>
              <a:rPr sz="2000" u="sng" spc="-70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difference?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45"/>
              </a:lnSpc>
            </a:pPr>
            <a:r>
              <a:rPr sz="2000" b="1" spc="-20" dirty="0">
                <a:latin typeface="Times New Roman"/>
                <a:cs typeface="Times New Roman"/>
              </a:rPr>
              <a:t>Variation </a:t>
            </a:r>
            <a:r>
              <a:rPr sz="2000" b="1" dirty="0">
                <a:latin typeface="Times New Roman"/>
                <a:cs typeface="Times New Roman"/>
              </a:rPr>
              <a:t>of horizontal </a:t>
            </a:r>
            <a:r>
              <a:rPr sz="2000" b="1" spc="-5" dirty="0">
                <a:latin typeface="Times New Roman"/>
                <a:cs typeface="Times New Roman"/>
              </a:rPr>
              <a:t>displacement </a:t>
            </a:r>
            <a:r>
              <a:rPr sz="2000" b="1" dirty="0">
                <a:latin typeface="Times New Roman"/>
                <a:cs typeface="Times New Roman"/>
              </a:rPr>
              <a:t>at various story </a:t>
            </a:r>
            <a:r>
              <a:rPr sz="2000" b="1" spc="-5" dirty="0">
                <a:latin typeface="Times New Roman"/>
                <a:cs typeface="Times New Roman"/>
              </a:rPr>
              <a:t>levels </a:t>
            </a:r>
            <a:r>
              <a:rPr sz="2000" b="1" dirty="0">
                <a:latin typeface="Times New Roman"/>
                <a:cs typeface="Times New Roman"/>
              </a:rPr>
              <a:t>in San</a:t>
            </a:r>
            <a:r>
              <a:rPr sz="2000" b="1" spc="-15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Francisco’s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4779" y="1371600"/>
            <a:ext cx="15875" cy="4035425"/>
          </a:xfrm>
          <a:custGeom>
            <a:avLst/>
            <a:gdLst/>
            <a:ahLst/>
            <a:cxnLst/>
            <a:rect l="l" t="t" r="r" b="b"/>
            <a:pathLst>
              <a:path w="15875" h="4035425">
                <a:moveTo>
                  <a:pt x="0" y="4035420"/>
                </a:moveTo>
                <a:lnTo>
                  <a:pt x="15870" y="0"/>
                </a:lnTo>
              </a:path>
            </a:pathLst>
          </a:custGeom>
          <a:ln w="9524">
            <a:solidFill>
              <a:srgbClr val="00006D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145" y="176265"/>
            <a:ext cx="8522335" cy="868680"/>
          </a:xfrm>
          <a:custGeom>
            <a:avLst/>
            <a:gdLst/>
            <a:ahLst/>
            <a:cxnLst/>
            <a:rect l="l" t="t" r="r" b="b"/>
            <a:pathLst>
              <a:path w="8522335" h="868680">
                <a:moveTo>
                  <a:pt x="0" y="868314"/>
                </a:moveTo>
                <a:lnTo>
                  <a:pt x="0" y="0"/>
                </a:lnTo>
                <a:lnTo>
                  <a:pt x="8521714" y="0"/>
                </a:lnTo>
              </a:path>
            </a:pathLst>
          </a:custGeom>
          <a:ln w="38099">
            <a:solidFill>
              <a:srgbClr val="0000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66047" y="1156728"/>
            <a:ext cx="8812530" cy="5421387"/>
            <a:chOff x="0" y="1384221"/>
            <a:chExt cx="8812530" cy="5421387"/>
          </a:xfrm>
        </p:grpSpPr>
        <p:sp>
          <p:nvSpPr>
            <p:cNvPr id="8" name="object 8"/>
            <p:cNvSpPr/>
            <p:nvPr/>
          </p:nvSpPr>
          <p:spPr>
            <a:xfrm>
              <a:off x="63499" y="1384221"/>
              <a:ext cx="5832469" cy="478956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6097583"/>
              <a:ext cx="8812530" cy="708025"/>
            </a:xfrm>
            <a:custGeom>
              <a:avLst/>
              <a:gdLst/>
              <a:ahLst/>
              <a:cxnLst/>
              <a:rect l="l" t="t" r="r" b="b"/>
              <a:pathLst>
                <a:path w="8812530" h="708025">
                  <a:moveTo>
                    <a:pt x="8812285" y="0"/>
                  </a:moveTo>
                  <a:lnTo>
                    <a:pt x="0" y="0"/>
                  </a:lnTo>
                  <a:lnTo>
                    <a:pt x="0" y="708029"/>
                  </a:lnTo>
                  <a:lnTo>
                    <a:pt x="8812285" y="708029"/>
                  </a:lnTo>
                  <a:lnTo>
                    <a:pt x="88122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96632" y="6284428"/>
            <a:ext cx="62268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latin typeface="Times New Roman"/>
                <a:cs typeface="Times New Roman"/>
              </a:rPr>
              <a:t>Transamerica </a:t>
            </a:r>
            <a:r>
              <a:rPr sz="2000" b="1" dirty="0">
                <a:latin typeface="Times New Roman"/>
                <a:cs typeface="Times New Roman"/>
              </a:rPr>
              <a:t>Pyramid due to 1989 Loma Prieta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Equake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5905" y="1933408"/>
            <a:ext cx="8787130" cy="425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60085" marR="82486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Consider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building  </a:t>
            </a:r>
            <a:r>
              <a:rPr sz="2400" spc="-5" dirty="0">
                <a:latin typeface="Times New Roman"/>
                <a:cs typeface="Times New Roman"/>
              </a:rPr>
              <a:t>shown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video</a:t>
            </a:r>
          </a:p>
          <a:p>
            <a:pPr marL="6217285" marR="110489" indent="-457834">
              <a:lnSpc>
                <a:spcPct val="100000"/>
              </a:lnSpc>
              <a:spcBef>
                <a:spcPts val="15"/>
              </a:spcBef>
              <a:buFont typeface="Times New Roman"/>
              <a:buAutoNum type="arabicPeriod"/>
              <a:tabLst>
                <a:tab pos="6281420" algn="l"/>
                <a:tab pos="6282055" algn="l"/>
              </a:tabLst>
            </a:pPr>
            <a:r>
              <a:rPr dirty="0"/>
              <a:t>	</a:t>
            </a:r>
            <a:r>
              <a:rPr sz="2000" dirty="0">
                <a:latin typeface="Times New Roman"/>
                <a:cs typeface="Times New Roman"/>
              </a:rPr>
              <a:t>consequences of  variation in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acceleration  </a:t>
            </a:r>
            <a:r>
              <a:rPr sz="2000" dirty="0">
                <a:latin typeface="Times New Roman"/>
                <a:cs typeface="Times New Roman"/>
              </a:rPr>
              <a:t>along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height?</a:t>
            </a:r>
          </a:p>
          <a:p>
            <a:pPr marL="6217285" indent="-457834">
              <a:lnSpc>
                <a:spcPct val="100000"/>
              </a:lnSpc>
              <a:buAutoNum type="arabicPeriod"/>
              <a:tabLst>
                <a:tab pos="6217285" algn="l"/>
                <a:tab pos="6217920" algn="l"/>
              </a:tabLst>
            </a:pPr>
            <a:r>
              <a:rPr sz="2000" dirty="0">
                <a:latin typeface="Times New Roman"/>
                <a:cs typeface="Times New Roman"/>
              </a:rPr>
              <a:t>Inertial forces vary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along</a:t>
            </a:r>
          </a:p>
          <a:p>
            <a:pPr marL="621728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height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?</a:t>
            </a:r>
          </a:p>
          <a:p>
            <a:pPr marL="6217285" marR="135890" indent="-457834">
              <a:lnSpc>
                <a:spcPct val="100000"/>
              </a:lnSpc>
              <a:buAutoNum type="arabicPeriod" startAt="3"/>
              <a:tabLst>
                <a:tab pos="6217285" algn="l"/>
                <a:tab pos="6217920" algn="l"/>
              </a:tabLst>
            </a:pPr>
            <a:r>
              <a:rPr sz="2000" dirty="0">
                <a:latin typeface="Times New Roman"/>
                <a:cs typeface="Times New Roman"/>
              </a:rPr>
              <a:t>Structure will fail at  story with </a:t>
            </a:r>
            <a:r>
              <a:rPr sz="2000" spc="-5" dirty="0">
                <a:latin typeface="Times New Roman"/>
                <a:cs typeface="Times New Roman"/>
              </a:rPr>
              <a:t>maximum  </a:t>
            </a:r>
            <a:r>
              <a:rPr sz="2000" dirty="0">
                <a:latin typeface="Times New Roman"/>
                <a:cs typeface="Times New Roman"/>
              </a:rPr>
              <a:t>inertial force or ground  </a:t>
            </a:r>
            <a:r>
              <a:rPr sz="2000" spc="-5" dirty="0">
                <a:latin typeface="Times New Roman"/>
                <a:cs typeface="Times New Roman"/>
              </a:rPr>
              <a:t>story?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2000" b="1" spc="-20" dirty="0">
                <a:latin typeface="Times New Roman"/>
                <a:cs typeface="Times New Roman"/>
              </a:rPr>
              <a:t>Variation </a:t>
            </a:r>
            <a:r>
              <a:rPr sz="2000" b="1" dirty="0">
                <a:latin typeface="Times New Roman"/>
                <a:cs typeface="Times New Roman"/>
              </a:rPr>
              <a:t>of horizontal acceleration at various story </a:t>
            </a:r>
            <a:r>
              <a:rPr sz="2000" b="1" spc="-5" dirty="0">
                <a:latin typeface="Times New Roman"/>
                <a:cs typeface="Times New Roman"/>
              </a:rPr>
              <a:t>levels </a:t>
            </a:r>
            <a:r>
              <a:rPr sz="2000" b="1" dirty="0">
                <a:latin typeface="Times New Roman"/>
                <a:cs typeface="Times New Roman"/>
              </a:rPr>
              <a:t>in San</a:t>
            </a:r>
            <a:r>
              <a:rPr sz="2000" b="1" spc="-24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Francisco’s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78968" y="174187"/>
            <a:ext cx="8194675" cy="106616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60"/>
              </a:spcBef>
            </a:pPr>
            <a:r>
              <a:rPr sz="3400" spc="-165" dirty="0"/>
              <a:t>What </a:t>
            </a:r>
            <a:r>
              <a:rPr sz="3400" spc="-270" dirty="0"/>
              <a:t>happens </a:t>
            </a:r>
            <a:r>
              <a:rPr sz="3400" spc="-190" dirty="0"/>
              <a:t>to </a:t>
            </a:r>
            <a:r>
              <a:rPr sz="3400" spc="-195" dirty="0"/>
              <a:t>the </a:t>
            </a:r>
            <a:r>
              <a:rPr sz="3400" spc="-235" dirty="0"/>
              <a:t>structures </a:t>
            </a:r>
            <a:r>
              <a:rPr sz="3400" spc="-170" dirty="0"/>
              <a:t>(Ground </a:t>
            </a:r>
            <a:r>
              <a:rPr sz="3400" spc="-225" dirty="0"/>
              <a:t>and  </a:t>
            </a:r>
            <a:r>
              <a:rPr sz="3400" spc="-140" dirty="0"/>
              <a:t>building</a:t>
            </a:r>
            <a:r>
              <a:rPr sz="3400" spc="-90" dirty="0"/>
              <a:t> </a:t>
            </a:r>
            <a:r>
              <a:rPr sz="3400" spc="-225" dirty="0"/>
              <a:t>acceleration?)</a:t>
            </a:r>
            <a:endParaRPr sz="3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875" y="1396928"/>
            <a:ext cx="9159875" cy="5477510"/>
            <a:chOff x="-15875" y="1396928"/>
            <a:chExt cx="9159875" cy="5477510"/>
          </a:xfrm>
        </p:grpSpPr>
        <p:sp>
          <p:nvSpPr>
            <p:cNvPr id="3" name="object 3"/>
            <p:cNvSpPr/>
            <p:nvPr/>
          </p:nvSpPr>
          <p:spPr>
            <a:xfrm>
              <a:off x="241304" y="1396928"/>
              <a:ext cx="8644255" cy="4640580"/>
            </a:xfrm>
            <a:custGeom>
              <a:avLst/>
              <a:gdLst/>
              <a:ahLst/>
              <a:cxnLst/>
              <a:rect l="l" t="t" r="r" b="b"/>
              <a:pathLst>
                <a:path w="8644255" h="4640580">
                  <a:moveTo>
                    <a:pt x="8644005" y="0"/>
                  </a:moveTo>
                  <a:lnTo>
                    <a:pt x="0" y="0"/>
                  </a:lnTo>
                  <a:lnTo>
                    <a:pt x="0" y="4640336"/>
                  </a:lnTo>
                  <a:lnTo>
                    <a:pt x="8644005" y="4640336"/>
                  </a:lnTo>
                  <a:lnTo>
                    <a:pt x="8644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2741" y="1563105"/>
              <a:ext cx="202692" cy="2133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2741" y="3471153"/>
              <a:ext cx="202692" cy="2133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20139" y="1381438"/>
            <a:ext cx="8488045" cy="456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5760" algn="just">
              <a:lnSpc>
                <a:spcPct val="12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Higher </a:t>
            </a:r>
            <a:r>
              <a:rPr sz="2400" spc="-5" dirty="0">
                <a:latin typeface="Times New Roman"/>
                <a:cs typeface="Times New Roman"/>
              </a:rPr>
              <a:t>inertial forces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structural </a:t>
            </a:r>
            <a:r>
              <a:rPr sz="2400" dirty="0">
                <a:latin typeface="Times New Roman"/>
                <a:cs typeface="Times New Roman"/>
              </a:rPr>
              <a:t>system with </a:t>
            </a:r>
            <a:r>
              <a:rPr sz="2400" spc="-5" dirty="0">
                <a:latin typeface="Times New Roman"/>
                <a:cs typeface="Times New Roman"/>
              </a:rPr>
              <a:t>inadeqequate  detailing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-5" dirty="0">
                <a:latin typeface="Times New Roman"/>
                <a:cs typeface="Times New Roman"/>
              </a:rPr>
              <a:t>inferior quality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material </a:t>
            </a:r>
            <a:r>
              <a:rPr sz="2400" dirty="0">
                <a:latin typeface="Times New Roman"/>
                <a:cs typeface="Times New Roman"/>
              </a:rPr>
              <a:t>or both can cause </a:t>
            </a:r>
            <a:r>
              <a:rPr sz="2400" u="heavy" spc="-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substantial </a:t>
            </a:r>
            <a:r>
              <a:rPr sz="2400" spc="-5" dirty="0">
                <a:solidFill>
                  <a:srgbClr val="986500"/>
                </a:solidFill>
                <a:latin typeface="Times New Roman"/>
                <a:cs typeface="Times New Roman"/>
              </a:rPr>
              <a:t> </a:t>
            </a:r>
            <a:r>
              <a:rPr sz="2400" u="heavy" spc="-5" dirty="0">
                <a:solidFill>
                  <a:srgbClr val="986500"/>
                </a:solidFill>
                <a:uFill>
                  <a:solidFill>
                    <a:srgbClr val="986500"/>
                  </a:solidFill>
                </a:uFill>
                <a:latin typeface="Times New Roman"/>
                <a:cs typeface="Times New Roman"/>
              </a:rPr>
              <a:t>damage with local failures </a:t>
            </a:r>
            <a:r>
              <a:rPr sz="2400" dirty="0">
                <a:latin typeface="Times New Roman"/>
                <a:cs typeface="Times New Roman"/>
              </a:rPr>
              <a:t>and, in </a:t>
            </a:r>
            <a:r>
              <a:rPr sz="2400" spc="-5" dirty="0">
                <a:latin typeface="Times New Roman"/>
                <a:cs typeface="Times New Roman"/>
              </a:rPr>
              <a:t>extreme cases, collapse. </a:t>
            </a:r>
            <a:r>
              <a:rPr sz="2400" i="1" spc="-5" dirty="0">
                <a:latin typeface="Times New Roman"/>
                <a:cs typeface="Times New Roman"/>
              </a:rPr>
              <a:t>Is the  </a:t>
            </a:r>
            <a:r>
              <a:rPr sz="2400" i="1" dirty="0">
                <a:latin typeface="Times New Roman"/>
                <a:cs typeface="Times New Roman"/>
              </a:rPr>
              <a:t>video </a:t>
            </a:r>
            <a:r>
              <a:rPr sz="2400" i="1" spc="-5" dirty="0">
                <a:latin typeface="Times New Roman"/>
                <a:cs typeface="Times New Roman"/>
              </a:rPr>
              <a:t>answers </a:t>
            </a:r>
            <a:r>
              <a:rPr sz="2400" i="1" dirty="0">
                <a:latin typeface="Times New Roman"/>
                <a:cs typeface="Times New Roman"/>
              </a:rPr>
              <a:t>question asked </a:t>
            </a:r>
            <a:r>
              <a:rPr sz="2400" i="1" spc="-5" dirty="0">
                <a:latin typeface="Times New Roman"/>
                <a:cs typeface="Times New Roman"/>
              </a:rPr>
              <a:t>on </a:t>
            </a:r>
            <a:r>
              <a:rPr sz="2400" i="1" spc="-10" dirty="0">
                <a:latin typeface="Times New Roman"/>
                <a:cs typeface="Times New Roman"/>
              </a:rPr>
              <a:t>previous</a:t>
            </a:r>
            <a:r>
              <a:rPr sz="2400" i="1" spc="-6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slide?</a:t>
            </a:r>
            <a:endParaRPr sz="2400">
              <a:latin typeface="Times New Roman"/>
              <a:cs typeface="Times New Roman"/>
            </a:endParaRPr>
          </a:p>
          <a:p>
            <a:pPr marL="12700" marR="5080" indent="283210" algn="just">
              <a:lnSpc>
                <a:spcPct val="120000"/>
              </a:lnSpc>
              <a:spcBef>
                <a:spcPts val="1200"/>
              </a:spcBef>
            </a:pPr>
            <a:r>
              <a:rPr sz="2400" dirty="0">
                <a:latin typeface="Times New Roman"/>
                <a:cs typeface="Times New Roman"/>
              </a:rPr>
              <a:t>The ground </a:t>
            </a:r>
            <a:r>
              <a:rPr sz="2400" spc="-5" dirty="0">
                <a:latin typeface="Times New Roman"/>
                <a:cs typeface="Times New Roman"/>
              </a:rPr>
              <a:t>motion parameters </a:t>
            </a:r>
            <a:r>
              <a:rPr sz="2400" dirty="0">
                <a:latin typeface="Times New Roman"/>
                <a:cs typeface="Times New Roman"/>
              </a:rPr>
              <a:t>and other </a:t>
            </a:r>
            <a:r>
              <a:rPr sz="2400" spc="-5" dirty="0">
                <a:latin typeface="Times New Roman"/>
                <a:cs typeface="Times New Roman"/>
              </a:rPr>
              <a:t>characteristic values </a:t>
            </a:r>
            <a:r>
              <a:rPr sz="2400" dirty="0">
                <a:latin typeface="Times New Roman"/>
                <a:cs typeface="Times New Roman"/>
              </a:rPr>
              <a:t>at a  </a:t>
            </a:r>
            <a:r>
              <a:rPr sz="2400" spc="-5" dirty="0">
                <a:latin typeface="Times New Roman"/>
                <a:cs typeface="Times New Roman"/>
              </a:rPr>
              <a:t>location due </a:t>
            </a:r>
            <a:r>
              <a:rPr sz="2400" dirty="0">
                <a:latin typeface="Times New Roman"/>
                <a:cs typeface="Times New Roman"/>
              </a:rPr>
              <a:t>to an </a:t>
            </a:r>
            <a:r>
              <a:rPr sz="2400" spc="-5" dirty="0">
                <a:latin typeface="Times New Roman"/>
                <a:cs typeface="Times New Roman"/>
              </a:rPr>
              <a:t>earthquake </a:t>
            </a:r>
            <a:r>
              <a:rPr sz="2400" dirty="0">
                <a:latin typeface="Times New Roman"/>
                <a:cs typeface="Times New Roman"/>
              </a:rPr>
              <a:t>of a </a:t>
            </a:r>
            <a:r>
              <a:rPr sz="2400" spc="-5" dirty="0">
                <a:latin typeface="Times New Roman"/>
                <a:cs typeface="Times New Roman"/>
              </a:rPr>
              <a:t>given magnitude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vary  </a:t>
            </a:r>
            <a:r>
              <a:rPr sz="2400" spc="-20" dirty="0">
                <a:latin typeface="Times New Roman"/>
                <a:cs typeface="Times New Roman"/>
              </a:rPr>
              <a:t>strongly. </a:t>
            </a:r>
            <a:r>
              <a:rPr sz="2400" spc="-5" dirty="0">
                <a:latin typeface="Times New Roman"/>
                <a:cs typeface="Times New Roman"/>
              </a:rPr>
              <a:t>They depend </a:t>
            </a:r>
            <a:r>
              <a:rPr sz="2400" dirty="0">
                <a:latin typeface="Times New Roman"/>
                <a:cs typeface="Times New Roman"/>
              </a:rPr>
              <a:t>on </a:t>
            </a:r>
            <a:r>
              <a:rPr sz="2400" spc="-5" dirty="0">
                <a:latin typeface="Times New Roman"/>
                <a:cs typeface="Times New Roman"/>
              </a:rPr>
              <a:t>numerous </a:t>
            </a:r>
            <a:r>
              <a:rPr sz="2400" dirty="0">
                <a:latin typeface="Times New Roman"/>
                <a:cs typeface="Times New Roman"/>
              </a:rPr>
              <a:t>factors, such as the </a:t>
            </a:r>
            <a:r>
              <a:rPr sz="2400" spc="-5" dirty="0">
                <a:latin typeface="Times New Roman"/>
                <a:cs typeface="Times New Roman"/>
              </a:rPr>
              <a:t>distance, </a:t>
            </a:r>
            <a:r>
              <a:rPr sz="2400" spc="5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direction, depth,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mechanism </a:t>
            </a:r>
            <a:r>
              <a:rPr sz="2400" dirty="0">
                <a:latin typeface="Times New Roman"/>
                <a:cs typeface="Times New Roman"/>
              </a:rPr>
              <a:t>of the </a:t>
            </a:r>
            <a:r>
              <a:rPr sz="2400" spc="-5" dirty="0">
                <a:latin typeface="Times New Roman"/>
                <a:cs typeface="Times New Roman"/>
              </a:rPr>
              <a:t>fault zone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the earth's </a:t>
            </a:r>
            <a:r>
              <a:rPr sz="2400" dirty="0">
                <a:latin typeface="Times New Roman"/>
                <a:cs typeface="Times New Roman"/>
              </a:rPr>
              <a:t>crust  </a:t>
            </a:r>
            <a:r>
              <a:rPr sz="2400" spc="-5" dirty="0">
                <a:latin typeface="Times New Roman"/>
                <a:cs typeface="Times New Roman"/>
              </a:rPr>
              <a:t>(epicenter), </a:t>
            </a:r>
            <a:r>
              <a:rPr sz="2400" dirty="0">
                <a:latin typeface="Times New Roman"/>
                <a:cs typeface="Times New Roman"/>
              </a:rPr>
              <a:t>as </a:t>
            </a:r>
            <a:r>
              <a:rPr sz="2400" spc="-5" dirty="0">
                <a:latin typeface="Times New Roman"/>
                <a:cs typeface="Times New Roman"/>
              </a:rPr>
              <a:t>well </a:t>
            </a:r>
            <a:r>
              <a:rPr sz="2400" dirty="0">
                <a:latin typeface="Times New Roman"/>
                <a:cs typeface="Times New Roman"/>
              </a:rPr>
              <a:t>as, in </a:t>
            </a:r>
            <a:r>
              <a:rPr sz="2400" spc="-15" dirty="0">
                <a:latin typeface="Times New Roman"/>
                <a:cs typeface="Times New Roman"/>
              </a:rPr>
              <a:t>particular, </a:t>
            </a:r>
            <a:r>
              <a:rPr sz="2400" spc="-5" dirty="0">
                <a:latin typeface="Times New Roman"/>
                <a:cs typeface="Times New Roman"/>
              </a:rPr>
              <a:t>the local </a:t>
            </a:r>
            <a:r>
              <a:rPr sz="2400" dirty="0">
                <a:latin typeface="Times New Roman"/>
                <a:cs typeface="Times New Roman"/>
              </a:rPr>
              <a:t>soil </a:t>
            </a:r>
            <a:r>
              <a:rPr sz="2400" spc="-5" dirty="0">
                <a:latin typeface="Times New Roman"/>
                <a:cs typeface="Times New Roman"/>
              </a:rPr>
              <a:t>characteristics  </a:t>
            </a:r>
            <a:r>
              <a:rPr sz="2400" dirty="0">
                <a:latin typeface="Times New Roman"/>
                <a:cs typeface="Times New Roman"/>
              </a:rPr>
              <a:t>(layer thickness, shear wave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velocity).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63062" y="302762"/>
            <a:ext cx="62642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What </a:t>
            </a:r>
            <a:r>
              <a:rPr spc="-280" dirty="0"/>
              <a:t>happens </a:t>
            </a:r>
            <a:r>
              <a:rPr spc="-200" dirty="0"/>
              <a:t>to the</a:t>
            </a:r>
            <a:r>
              <a:rPr spc="185" dirty="0"/>
              <a:t> </a:t>
            </a:r>
            <a:r>
              <a:rPr spc="-285" dirty="0"/>
              <a:t>structures?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1504" y="1598035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1504" y="2189347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1504" y="3219571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1504" y="4688714"/>
            <a:ext cx="202692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8122" y="1489705"/>
            <a:ext cx="8279130" cy="436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The Mexico City earthquake </a:t>
            </a:r>
            <a:r>
              <a:rPr sz="2400" spc="-5" dirty="0">
                <a:latin typeface="Times New Roman"/>
                <a:cs typeface="Times New Roman"/>
              </a:rPr>
              <a:t>(M</a:t>
            </a:r>
            <a:r>
              <a:rPr sz="2400" spc="-7" baseline="-20833" dirty="0">
                <a:latin typeface="Times New Roman"/>
                <a:cs typeface="Times New Roman"/>
              </a:rPr>
              <a:t>S </a:t>
            </a:r>
            <a:r>
              <a:rPr sz="2400" dirty="0">
                <a:latin typeface="Times New Roman"/>
                <a:cs typeface="Times New Roman"/>
              </a:rPr>
              <a:t>= 8.1) occurred in</a:t>
            </a:r>
            <a:r>
              <a:rPr sz="2400" spc="-3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1985.</a:t>
            </a:r>
            <a:endParaRPr sz="2400">
              <a:latin typeface="Times New Roman"/>
              <a:cs typeface="Times New Roman"/>
            </a:endParaRPr>
          </a:p>
          <a:p>
            <a:pPr marL="505459" algn="just">
              <a:lnSpc>
                <a:spcPct val="100000"/>
              </a:lnSpc>
              <a:spcBef>
                <a:spcPts val="1775"/>
              </a:spcBef>
            </a:pPr>
            <a:r>
              <a:rPr sz="2400" spc="-5" dirty="0">
                <a:latin typeface="Times New Roman"/>
                <a:cs typeface="Times New Roman"/>
              </a:rPr>
              <a:t>Mexico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City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itself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lies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broad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basin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formed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approximately</a:t>
            </a:r>
            <a:endParaRPr sz="2400">
              <a:latin typeface="Times New Roman"/>
              <a:cs typeface="Times New Roman"/>
            </a:endParaRPr>
          </a:p>
          <a:p>
            <a:pPr marL="63500" algn="just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Times New Roman"/>
                <a:cs typeface="Times New Roman"/>
              </a:rPr>
              <a:t>30 </a:t>
            </a:r>
            <a:r>
              <a:rPr sz="2400" spc="-5" dirty="0">
                <a:latin typeface="Times New Roman"/>
                <a:cs typeface="Times New Roman"/>
              </a:rPr>
              <a:t>million </a:t>
            </a:r>
            <a:r>
              <a:rPr sz="2400" dirty="0">
                <a:latin typeface="Times New Roman"/>
                <a:cs typeface="Times New Roman"/>
              </a:rPr>
              <a:t>years ago by faulting of an uplifted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plateau.</a:t>
            </a:r>
            <a:endParaRPr sz="2400">
              <a:latin typeface="Times New Roman"/>
              <a:cs typeface="Times New Roman"/>
            </a:endParaRPr>
          </a:p>
          <a:p>
            <a:pPr marL="62865" marR="55244" indent="283210" algn="just">
              <a:lnSpc>
                <a:spcPct val="120000"/>
              </a:lnSpc>
              <a:spcBef>
                <a:spcPts val="1200"/>
              </a:spcBef>
            </a:pPr>
            <a:r>
              <a:rPr sz="2400" spc="-40" dirty="0">
                <a:latin typeface="Times New Roman"/>
                <a:cs typeface="Times New Roman"/>
              </a:rPr>
              <a:t>Volcanic </a:t>
            </a:r>
            <a:r>
              <a:rPr sz="2400" spc="-5" dirty="0">
                <a:latin typeface="Times New Roman"/>
                <a:cs typeface="Times New Roman"/>
              </a:rPr>
              <a:t>activity closed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basin and resulted in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formation  </a:t>
            </a:r>
            <a:r>
              <a:rPr sz="2400" dirty="0">
                <a:latin typeface="Times New Roman"/>
                <a:cs typeface="Times New Roman"/>
              </a:rPr>
              <a:t>of Lake </a:t>
            </a:r>
            <a:r>
              <a:rPr sz="2400" spc="-25" dirty="0">
                <a:latin typeface="Times New Roman"/>
                <a:cs typeface="Times New Roman"/>
              </a:rPr>
              <a:t>Texcoco. </a:t>
            </a:r>
            <a:r>
              <a:rPr sz="2400" dirty="0">
                <a:latin typeface="Times New Roman"/>
                <a:cs typeface="Times New Roman"/>
              </a:rPr>
              <a:t>The Aztecs chose an island in </a:t>
            </a:r>
            <a:r>
              <a:rPr sz="2400" spc="-5" dirty="0">
                <a:latin typeface="Times New Roman"/>
                <a:cs typeface="Times New Roman"/>
              </a:rPr>
              <a:t>this </a:t>
            </a:r>
            <a:r>
              <a:rPr sz="2400" dirty="0">
                <a:latin typeface="Times New Roman"/>
                <a:cs typeface="Times New Roman"/>
              </a:rPr>
              <a:t>lake as an  easily defended location for their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capital.</a:t>
            </a:r>
            <a:endParaRPr sz="2400">
              <a:latin typeface="Times New Roman"/>
              <a:cs typeface="Times New Roman"/>
            </a:endParaRPr>
          </a:p>
          <a:p>
            <a:pPr marL="62865" marR="55880" indent="359410" algn="just">
              <a:lnSpc>
                <a:spcPct val="120000"/>
              </a:lnSpc>
              <a:spcBef>
                <a:spcPts val="1200"/>
              </a:spcBef>
            </a:pPr>
            <a:r>
              <a:rPr sz="2400" dirty="0">
                <a:latin typeface="Times New Roman"/>
                <a:cs typeface="Times New Roman"/>
              </a:rPr>
              <a:t>The expansion of </a:t>
            </a:r>
            <a:r>
              <a:rPr sz="2400" spc="-5" dirty="0">
                <a:latin typeface="Times New Roman"/>
                <a:cs typeface="Times New Roman"/>
              </a:rPr>
              <a:t>the capitol (Mexico City)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the gradual </a:t>
            </a:r>
            <a:r>
              <a:rPr sz="2400" spc="5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draining of </a:t>
            </a:r>
            <a:r>
              <a:rPr sz="2400" spc="-5" dirty="0">
                <a:latin typeface="Times New Roman"/>
                <a:cs typeface="Times New Roman"/>
              </a:rPr>
              <a:t>the lake left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world's </a:t>
            </a:r>
            <a:r>
              <a:rPr sz="2400" spc="-10" dirty="0">
                <a:latin typeface="Times New Roman"/>
                <a:cs typeface="Times New Roman"/>
              </a:rPr>
              <a:t>largest </a:t>
            </a:r>
            <a:r>
              <a:rPr sz="2400" spc="-5" dirty="0">
                <a:latin typeface="Times New Roman"/>
                <a:cs typeface="Times New Roman"/>
              </a:rPr>
              <a:t>population center  </a:t>
            </a:r>
            <a:r>
              <a:rPr sz="2400" dirty="0">
                <a:latin typeface="Times New Roman"/>
                <a:cs typeface="Times New Roman"/>
              </a:rPr>
              <a:t>located </a:t>
            </a:r>
            <a:r>
              <a:rPr sz="2400" spc="-10" dirty="0">
                <a:latin typeface="Times New Roman"/>
                <a:cs typeface="Times New Roman"/>
              </a:rPr>
              <a:t>largely </a:t>
            </a:r>
            <a:r>
              <a:rPr sz="2400" dirty="0">
                <a:latin typeface="Times New Roman"/>
                <a:cs typeface="Times New Roman"/>
              </a:rPr>
              <a:t>on unconsolidated lake-bed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sediments.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211652"/>
            <a:ext cx="8058150" cy="92900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695"/>
              </a:spcBef>
              <a:tabLst>
                <a:tab pos="7083425" algn="l"/>
              </a:tabLst>
            </a:pPr>
            <a:r>
              <a:rPr sz="3200" spc="280" dirty="0"/>
              <a:t>T</a:t>
            </a:r>
            <a:r>
              <a:rPr sz="3200" spc="-250" dirty="0"/>
              <a:t>h</a:t>
            </a:r>
            <a:r>
              <a:rPr sz="3200" spc="-220" dirty="0"/>
              <a:t>e</a:t>
            </a:r>
            <a:r>
              <a:rPr sz="3200" b="0" spc="-35" dirty="0">
                <a:latin typeface="Times New Roman"/>
                <a:cs typeface="Times New Roman"/>
              </a:rPr>
              <a:t> </a:t>
            </a:r>
            <a:r>
              <a:rPr sz="3200" spc="-125" dirty="0"/>
              <a:t>Mexico</a:t>
            </a:r>
            <a:r>
              <a:rPr sz="3200" b="0" spc="-10" dirty="0">
                <a:latin typeface="Times New Roman"/>
                <a:cs typeface="Times New Roman"/>
              </a:rPr>
              <a:t> </a:t>
            </a:r>
            <a:r>
              <a:rPr sz="3200" spc="-335" dirty="0"/>
              <a:t>1985</a:t>
            </a:r>
            <a:r>
              <a:rPr sz="3200" b="0" spc="-20" dirty="0">
                <a:latin typeface="Times New Roman"/>
                <a:cs typeface="Times New Roman"/>
              </a:rPr>
              <a:t> </a:t>
            </a:r>
            <a:r>
              <a:rPr sz="3200" spc="-100" dirty="0"/>
              <a:t>Ea</a:t>
            </a:r>
            <a:r>
              <a:rPr sz="3200" spc="35" dirty="0"/>
              <a:t>r</a:t>
            </a:r>
            <a:r>
              <a:rPr sz="3200" spc="-90" dirty="0"/>
              <a:t>t</a:t>
            </a:r>
            <a:r>
              <a:rPr sz="3200" spc="-180" dirty="0"/>
              <a:t>h</a:t>
            </a:r>
            <a:r>
              <a:rPr sz="3200" spc="-190" dirty="0"/>
              <a:t>q</a:t>
            </a:r>
            <a:r>
              <a:rPr sz="3200" spc="-200" dirty="0"/>
              <a:t>u</a:t>
            </a:r>
            <a:r>
              <a:rPr sz="3200" spc="-160" dirty="0"/>
              <a:t>a</a:t>
            </a:r>
            <a:r>
              <a:rPr sz="3200" spc="-220" dirty="0"/>
              <a:t>k</a:t>
            </a:r>
            <a:r>
              <a:rPr sz="3200" spc="-254" dirty="0"/>
              <a:t>e:</a:t>
            </a:r>
            <a:r>
              <a:rPr sz="3200" b="0" spc="-10" dirty="0">
                <a:latin typeface="Times New Roman"/>
                <a:cs typeface="Times New Roman"/>
              </a:rPr>
              <a:t> </a:t>
            </a:r>
            <a:r>
              <a:rPr sz="3200" spc="20" dirty="0"/>
              <a:t>E</a:t>
            </a:r>
            <a:r>
              <a:rPr sz="3200" spc="65" dirty="0"/>
              <a:t>f</a:t>
            </a:r>
            <a:r>
              <a:rPr sz="3200" spc="-200" dirty="0"/>
              <a:t>fec</a:t>
            </a:r>
            <a:r>
              <a:rPr sz="3200" spc="-150" dirty="0"/>
              <a:t>t</a:t>
            </a:r>
            <a:r>
              <a:rPr sz="3200" spc="-445" dirty="0"/>
              <a:t>s</a:t>
            </a:r>
            <a:r>
              <a:rPr sz="3200" b="0" spc="-25" dirty="0">
                <a:latin typeface="Times New Roman"/>
                <a:cs typeface="Times New Roman"/>
              </a:rPr>
              <a:t> </a:t>
            </a:r>
            <a:r>
              <a:rPr sz="3200" spc="-195" dirty="0"/>
              <a:t>of</a:t>
            </a:r>
            <a:r>
              <a:rPr sz="3200" b="0" dirty="0">
                <a:latin typeface="Times New Roman"/>
                <a:cs typeface="Times New Roman"/>
              </a:rPr>
              <a:t>	</a:t>
            </a:r>
            <a:r>
              <a:rPr sz="3200" spc="-150" dirty="0"/>
              <a:t>Local </a:t>
            </a:r>
            <a:r>
              <a:rPr sz="3200" b="0" spc="-80" dirty="0">
                <a:latin typeface="Times New Roman"/>
                <a:cs typeface="Times New Roman"/>
              </a:rPr>
              <a:t> </a:t>
            </a:r>
            <a:r>
              <a:rPr sz="3200" spc="-215" dirty="0"/>
              <a:t>Site </a:t>
            </a:r>
            <a:r>
              <a:rPr sz="3200" spc="-185" dirty="0"/>
              <a:t>Conditions </a:t>
            </a:r>
            <a:r>
              <a:rPr sz="3200" spc="-245" dirty="0"/>
              <a:t>on </a:t>
            </a:r>
            <a:r>
              <a:rPr sz="3200" spc="-190" dirty="0"/>
              <a:t>Ground</a:t>
            </a:r>
            <a:r>
              <a:rPr sz="3200" spc="215" dirty="0"/>
              <a:t> </a:t>
            </a:r>
            <a:r>
              <a:rPr sz="3200" spc="-90" dirty="0"/>
              <a:t>Motion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7665" y="1801246"/>
            <a:ext cx="202691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7665" y="4148199"/>
            <a:ext cx="202691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4895" y="1619753"/>
            <a:ext cx="8488045" cy="3689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9410" algn="just">
              <a:lnSpc>
                <a:spcPct val="12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interesting phenomenon </a:t>
            </a:r>
            <a:r>
              <a:rPr sz="2400" dirty="0">
                <a:latin typeface="Times New Roman"/>
                <a:cs typeface="Times New Roman"/>
              </a:rPr>
              <a:t>about this </a:t>
            </a:r>
            <a:r>
              <a:rPr sz="2400" spc="-5" dirty="0">
                <a:latin typeface="Times New Roman"/>
                <a:cs typeface="Times New Roman"/>
              </a:rPr>
              <a:t>earthquake, </a:t>
            </a:r>
            <a:r>
              <a:rPr sz="2400" dirty="0">
                <a:latin typeface="Times New Roman"/>
                <a:cs typeface="Times New Roman"/>
              </a:rPr>
              <a:t>which  </a:t>
            </a:r>
            <a:r>
              <a:rPr sz="2400" spc="-5" dirty="0">
                <a:latin typeface="Times New Roman"/>
                <a:cs typeface="Times New Roman"/>
              </a:rPr>
              <a:t>generated </a:t>
            </a:r>
            <a:r>
              <a:rPr sz="2400" dirty="0">
                <a:latin typeface="Times New Roman"/>
                <a:cs typeface="Times New Roman"/>
              </a:rPr>
              <a:t>worldwide </a:t>
            </a:r>
            <a:r>
              <a:rPr sz="2400" spc="-5" dirty="0">
                <a:latin typeface="Times New Roman"/>
                <a:cs typeface="Times New Roman"/>
              </a:rPr>
              <a:t>interest,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5" dirty="0">
                <a:latin typeface="Times New Roman"/>
                <a:cs typeface="Times New Roman"/>
              </a:rPr>
              <a:t>that it </a:t>
            </a:r>
            <a:r>
              <a:rPr sz="2400" dirty="0">
                <a:latin typeface="Times New Roman"/>
                <a:cs typeface="Times New Roman"/>
              </a:rPr>
              <a:t>caused </a:t>
            </a:r>
            <a:r>
              <a:rPr sz="2400" spc="-5" dirty="0">
                <a:latin typeface="Times New Roman"/>
                <a:cs typeface="Times New Roman"/>
              </a:rPr>
              <a:t>only moderate damage  </a:t>
            </a:r>
            <a:r>
              <a:rPr sz="2400" dirty="0">
                <a:latin typeface="Times New Roman"/>
                <a:cs typeface="Times New Roman"/>
              </a:rPr>
              <a:t>in the </a:t>
            </a:r>
            <a:r>
              <a:rPr sz="2400" spc="-5" dirty="0">
                <a:latin typeface="Times New Roman"/>
                <a:cs typeface="Times New Roman"/>
              </a:rPr>
              <a:t>vicinity </a:t>
            </a:r>
            <a:r>
              <a:rPr sz="2400" dirty="0">
                <a:latin typeface="Times New Roman"/>
                <a:cs typeface="Times New Roman"/>
              </a:rPr>
              <a:t>of its </a:t>
            </a:r>
            <a:r>
              <a:rPr sz="2400" spc="-5" dirty="0">
                <a:latin typeface="Times New Roman"/>
                <a:cs typeface="Times New Roman"/>
              </a:rPr>
              <a:t>epicenter </a:t>
            </a:r>
            <a:r>
              <a:rPr sz="2400" dirty="0">
                <a:latin typeface="Times New Roman"/>
                <a:cs typeface="Times New Roman"/>
              </a:rPr>
              <a:t>(near the Pacific </a:t>
            </a:r>
            <a:r>
              <a:rPr sz="2400" spc="-5" dirty="0">
                <a:latin typeface="Times New Roman"/>
                <a:cs typeface="Times New Roman"/>
              </a:rPr>
              <a:t>coast) but resulted </a:t>
            </a:r>
            <a:r>
              <a:rPr sz="2400" dirty="0">
                <a:latin typeface="Times New Roman"/>
                <a:cs typeface="Times New Roman"/>
              </a:rPr>
              <a:t>in  </a:t>
            </a:r>
            <a:r>
              <a:rPr sz="2400" spc="-5" dirty="0">
                <a:latin typeface="Times New Roman"/>
                <a:cs typeface="Times New Roman"/>
              </a:rPr>
              <a:t>extensive damage further afield, some </a:t>
            </a:r>
            <a:r>
              <a:rPr sz="2400" dirty="0">
                <a:latin typeface="Times New Roman"/>
                <a:cs typeface="Times New Roman"/>
              </a:rPr>
              <a:t>350–360 km from the  </a:t>
            </a:r>
            <a:r>
              <a:rPr sz="2400" spc="-10" dirty="0">
                <a:latin typeface="Times New Roman"/>
                <a:cs typeface="Times New Roman"/>
              </a:rPr>
              <a:t>epicenter, </a:t>
            </a:r>
            <a:r>
              <a:rPr sz="2400" dirty="0">
                <a:latin typeface="Times New Roman"/>
                <a:cs typeface="Times New Roman"/>
              </a:rPr>
              <a:t>in Mexico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City.</a:t>
            </a:r>
            <a:endParaRPr sz="2400">
              <a:latin typeface="Times New Roman"/>
              <a:cs typeface="Times New Roman"/>
            </a:endParaRPr>
          </a:p>
          <a:p>
            <a:pPr marL="12700" marR="5080" indent="365760" algn="just">
              <a:lnSpc>
                <a:spcPct val="120000"/>
              </a:lnSpc>
              <a:spcBef>
                <a:spcPts val="1200"/>
              </a:spcBef>
            </a:pPr>
            <a:r>
              <a:rPr sz="2400" dirty="0">
                <a:latin typeface="Times New Roman"/>
                <a:cs typeface="Times New Roman"/>
              </a:rPr>
              <a:t>Fortunately ground </a:t>
            </a:r>
            <a:r>
              <a:rPr sz="2400" spc="-5" dirty="0">
                <a:latin typeface="Times New Roman"/>
                <a:cs typeface="Times New Roman"/>
              </a:rPr>
              <a:t>motions </a:t>
            </a:r>
            <a:r>
              <a:rPr sz="2400" dirty="0">
                <a:latin typeface="Times New Roman"/>
                <a:cs typeface="Times New Roman"/>
              </a:rPr>
              <a:t>were </a:t>
            </a:r>
            <a:r>
              <a:rPr sz="2400" spc="-5" dirty="0">
                <a:latin typeface="Times New Roman"/>
                <a:cs typeface="Times New Roman"/>
              </a:rPr>
              <a:t>recorded </a:t>
            </a:r>
            <a:r>
              <a:rPr sz="2400" dirty="0">
                <a:latin typeface="Times New Roman"/>
                <a:cs typeface="Times New Roman"/>
              </a:rPr>
              <a:t>at </a:t>
            </a:r>
            <a:r>
              <a:rPr sz="2400" spc="-5" dirty="0">
                <a:latin typeface="Times New Roman"/>
                <a:cs typeface="Times New Roman"/>
              </a:rPr>
              <a:t>two sites, </a:t>
            </a:r>
            <a:r>
              <a:rPr sz="2400" b="1" dirty="0">
                <a:latin typeface="Times New Roman"/>
                <a:cs typeface="Times New Roman"/>
              </a:rPr>
              <a:t>UNAM 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i="1" dirty="0">
                <a:latin typeface="Times New Roman"/>
                <a:cs typeface="Times New Roman"/>
              </a:rPr>
              <a:t>Universidad Nacional Autonoma de Mexico)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b="1" dirty="0">
                <a:latin typeface="Times New Roman"/>
                <a:cs typeface="Times New Roman"/>
              </a:rPr>
              <a:t>SCT </a:t>
            </a:r>
            <a:r>
              <a:rPr sz="2400" i="1" spc="-10" dirty="0">
                <a:latin typeface="Times New Roman"/>
                <a:cs typeface="Times New Roman"/>
              </a:rPr>
              <a:t>(Secretary of  </a:t>
            </a:r>
            <a:r>
              <a:rPr sz="2400" i="1" dirty="0">
                <a:latin typeface="Times New Roman"/>
                <a:cs typeface="Times New Roman"/>
              </a:rPr>
              <a:t>Communications and</a:t>
            </a:r>
            <a:r>
              <a:rPr sz="2400" i="1" spc="-3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Times New Roman"/>
                <a:cs typeface="Times New Roman"/>
              </a:rPr>
              <a:t>Transportation)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11652"/>
            <a:ext cx="8058150" cy="92900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695"/>
              </a:spcBef>
              <a:tabLst>
                <a:tab pos="7083425" algn="l"/>
              </a:tabLst>
            </a:pPr>
            <a:r>
              <a:rPr sz="3200" spc="280" dirty="0"/>
              <a:t>T</a:t>
            </a:r>
            <a:r>
              <a:rPr sz="3200" spc="-250" dirty="0"/>
              <a:t>h</a:t>
            </a:r>
            <a:r>
              <a:rPr sz="3200" spc="-220" dirty="0"/>
              <a:t>e</a:t>
            </a:r>
            <a:r>
              <a:rPr sz="3200" b="0" spc="-35" dirty="0">
                <a:latin typeface="Times New Roman"/>
                <a:cs typeface="Times New Roman"/>
              </a:rPr>
              <a:t> </a:t>
            </a:r>
            <a:r>
              <a:rPr sz="3200" spc="-125" dirty="0"/>
              <a:t>Mexico</a:t>
            </a:r>
            <a:r>
              <a:rPr sz="3200" b="0" spc="-10" dirty="0">
                <a:latin typeface="Times New Roman"/>
                <a:cs typeface="Times New Roman"/>
              </a:rPr>
              <a:t> </a:t>
            </a:r>
            <a:r>
              <a:rPr sz="3200" spc="-335" dirty="0"/>
              <a:t>1985</a:t>
            </a:r>
            <a:r>
              <a:rPr sz="3200" b="0" spc="-20" dirty="0">
                <a:latin typeface="Times New Roman"/>
                <a:cs typeface="Times New Roman"/>
              </a:rPr>
              <a:t> </a:t>
            </a:r>
            <a:r>
              <a:rPr sz="3200" spc="-100" dirty="0"/>
              <a:t>Ea</a:t>
            </a:r>
            <a:r>
              <a:rPr sz="3200" spc="35" dirty="0"/>
              <a:t>r</a:t>
            </a:r>
            <a:r>
              <a:rPr sz="3200" spc="-90" dirty="0"/>
              <a:t>t</a:t>
            </a:r>
            <a:r>
              <a:rPr sz="3200" spc="-180" dirty="0"/>
              <a:t>h</a:t>
            </a:r>
            <a:r>
              <a:rPr sz="3200" spc="-190" dirty="0"/>
              <a:t>q</a:t>
            </a:r>
            <a:r>
              <a:rPr sz="3200" spc="-200" dirty="0"/>
              <a:t>u</a:t>
            </a:r>
            <a:r>
              <a:rPr sz="3200" spc="-160" dirty="0"/>
              <a:t>a</a:t>
            </a:r>
            <a:r>
              <a:rPr sz="3200" spc="-220" dirty="0"/>
              <a:t>k</a:t>
            </a:r>
            <a:r>
              <a:rPr sz="3200" spc="-254" dirty="0"/>
              <a:t>e:</a:t>
            </a:r>
            <a:r>
              <a:rPr sz="3200" b="0" spc="-10" dirty="0">
                <a:latin typeface="Times New Roman"/>
                <a:cs typeface="Times New Roman"/>
              </a:rPr>
              <a:t> </a:t>
            </a:r>
            <a:r>
              <a:rPr sz="3200" spc="20" dirty="0"/>
              <a:t>E</a:t>
            </a:r>
            <a:r>
              <a:rPr sz="3200" spc="65" dirty="0"/>
              <a:t>f</a:t>
            </a:r>
            <a:r>
              <a:rPr sz="3200" spc="-200" dirty="0"/>
              <a:t>fec</a:t>
            </a:r>
            <a:r>
              <a:rPr sz="3200" spc="-150" dirty="0"/>
              <a:t>t</a:t>
            </a:r>
            <a:r>
              <a:rPr sz="3200" spc="-445" dirty="0"/>
              <a:t>s</a:t>
            </a:r>
            <a:r>
              <a:rPr sz="3200" b="0" spc="-25" dirty="0">
                <a:latin typeface="Times New Roman"/>
                <a:cs typeface="Times New Roman"/>
              </a:rPr>
              <a:t> </a:t>
            </a:r>
            <a:r>
              <a:rPr sz="3200" spc="-195" dirty="0"/>
              <a:t>of</a:t>
            </a:r>
            <a:r>
              <a:rPr sz="3200" b="0" dirty="0">
                <a:latin typeface="Times New Roman"/>
                <a:cs typeface="Times New Roman"/>
              </a:rPr>
              <a:t>	</a:t>
            </a:r>
            <a:r>
              <a:rPr sz="3200" spc="-150" dirty="0"/>
              <a:t>Local </a:t>
            </a:r>
            <a:r>
              <a:rPr sz="3200" b="0" spc="-80" dirty="0">
                <a:latin typeface="Times New Roman"/>
                <a:cs typeface="Times New Roman"/>
              </a:rPr>
              <a:t> </a:t>
            </a:r>
            <a:r>
              <a:rPr sz="3200" spc="-215" dirty="0"/>
              <a:t>Site </a:t>
            </a:r>
            <a:r>
              <a:rPr sz="3200" spc="-185" dirty="0"/>
              <a:t>Conditions </a:t>
            </a:r>
            <a:r>
              <a:rPr sz="3200" spc="-245" dirty="0"/>
              <a:t>on </a:t>
            </a:r>
            <a:r>
              <a:rPr sz="3200" spc="-190" dirty="0"/>
              <a:t>Ground</a:t>
            </a:r>
            <a:r>
              <a:rPr sz="3200" spc="215" dirty="0"/>
              <a:t> </a:t>
            </a:r>
            <a:r>
              <a:rPr sz="3200" spc="-90" dirty="0"/>
              <a:t>Motion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6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1579</Words>
  <Application>Microsoft Office PowerPoint</Application>
  <PresentationFormat>On-screen Show (4:3)</PresentationFormat>
  <Paragraphs>163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Knowledge Institute of Technology , Salem</vt:lpstr>
      <vt:lpstr>Why to carry out dynamic analysis ?</vt:lpstr>
      <vt:lpstr>Importance of dynamic analysis</vt:lpstr>
      <vt:lpstr>Sources of Dynamic Excitation</vt:lpstr>
      <vt:lpstr>Sources of Dynamic Excitation</vt:lpstr>
      <vt:lpstr>Static Vs Dynamic Force</vt:lpstr>
      <vt:lpstr>Static Vs Dynamic Force</vt:lpstr>
      <vt:lpstr>Implications of dynamic forces</vt:lpstr>
      <vt:lpstr>Random dynamic forces, Blast loading</vt:lpstr>
      <vt:lpstr>Random dynamic forces, impulsive loading</vt:lpstr>
      <vt:lpstr>Random dynamic forces, earthquake loading</vt:lpstr>
      <vt:lpstr>Random dynamic forces, earthquake loading</vt:lpstr>
      <vt:lpstr>Random dynamic forces, wind loading</vt:lpstr>
      <vt:lpstr>Random dynamic forces, wind loading</vt:lpstr>
      <vt:lpstr>Random dynamic forces, wind loading</vt:lpstr>
      <vt:lpstr>Random dynamic forces, wind loading</vt:lpstr>
      <vt:lpstr>What happens during an earthquake?</vt:lpstr>
      <vt:lpstr>What happens during an earthquake?</vt:lpstr>
      <vt:lpstr>What happens during an earthquake?</vt:lpstr>
      <vt:lpstr>What happens during an earthquake?</vt:lpstr>
      <vt:lpstr>What happens to the structures?</vt:lpstr>
      <vt:lpstr>What happens to the structures?</vt:lpstr>
      <vt:lpstr>What happens to the structures? (case study)</vt:lpstr>
      <vt:lpstr>What happens to the structures? (case study)</vt:lpstr>
      <vt:lpstr>What happens to the structures?  (Additional aspects affecting response)</vt:lpstr>
      <vt:lpstr>What happens to the structures (Ground and</vt:lpstr>
      <vt:lpstr>What happens to the structures (Ground and  building acceleration?)</vt:lpstr>
      <vt:lpstr>What happens to the structures?</vt:lpstr>
      <vt:lpstr>The Mexico 1985 Earthquake: Effects of Local  Site Conditions on Ground Motion</vt:lpstr>
      <vt:lpstr>The Mexico 1985 Earthquake: Effects of Local  Site Conditions on Ground Motion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Engineering and Technology  Peshawar, Pakistan</dc:title>
  <dc:creator>civil-39</dc:creator>
  <cp:lastModifiedBy>civil-39</cp:lastModifiedBy>
  <cp:revision>5</cp:revision>
  <dcterms:created xsi:type="dcterms:W3CDTF">2020-06-02T09:26:13Z</dcterms:created>
  <dcterms:modified xsi:type="dcterms:W3CDTF">2020-06-02T09:49:47Z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2015-10-07T00:00:00Z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2020-06-02T00:00:00Z</vt:filetime>
  </property>
</Properties>
</file>