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304" r:id="rId33"/>
    <p:sldId id="305" r:id="rId34"/>
    <p:sldId id="306" r:id="rId35"/>
    <p:sldId id="307" r:id="rId36"/>
    <p:sldId id="308" r:id="rId37"/>
    <p:sldId id="309" r:id="rId38"/>
    <p:sldId id="279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0BE3E6-6F05-4C50-9973-8819445F2699}" type="datetimeFigureOut">
              <a:rPr lang="en-IN" smtClean="0"/>
              <a:t>12-12-2019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7A62B-4784-4498-B0F9-1D04D105E6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1721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D2A5-7D29-43FC-843E-90909455AC23}" type="datetime1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580E-EFE4-4DBA-B9B9-74417897610E}" type="datetime1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5884-DD5B-47A1-AC52-6D1D9EE79692}" type="datetime1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CD8E1-5D3C-414C-B364-7A3DAFD2D895}" type="datetime1">
              <a:rPr lang="en-US" smtClean="0"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6BB79-B6C6-4003-8B11-CBD5C1D4C3CF}" type="datetime1">
              <a:rPr lang="en-US" smtClean="0"/>
              <a:t>12/12/2019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F071-7F23-4C15-839F-9D030CC56404}" type="datetime1">
              <a:rPr lang="en-US" smtClean="0"/>
              <a:t>12/12/2019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FD24-1621-4C97-869C-1E089CEF211F}" type="datetime1">
              <a:rPr lang="en-US" smtClean="0"/>
              <a:t>12/12/2019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0118-9616-43AD-8575-F079B9226155}" type="datetime1">
              <a:rPr lang="en-US" smtClean="0"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FEBBE-172B-4ADA-86BF-27E2F5F213D6}" type="datetime1">
              <a:rPr lang="en-US" smtClean="0"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1ED43-69C9-4264-AEF1-B505367CC4AB}" type="datetime1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A5F9-7863-48BF-ABD9-9B92B3657043}" type="datetime1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055D9-CC28-4E75-9C01-8CBDD80CC8C0}" type="datetime1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UNIT I </a:t>
            </a:r>
            <a:r>
              <a:rPr lang="en-IN" b="1" dirty="0" smtClean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/>
            </a:r>
            <a:br>
              <a:rPr lang="en-IN" b="1" dirty="0" smtClean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</a:br>
            <a:r>
              <a:rPr lang="en-IN" b="1" dirty="0" smtClean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FUNDAMENTALS </a:t>
            </a:r>
            <a:r>
              <a:rPr lang="en-IN" b="1" dirty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OF CONVENTIONAL SURVEYING AND LEVELLING</a:t>
            </a:r>
            <a:br>
              <a:rPr lang="en-IN" b="1" dirty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</a:br>
            <a:endParaRPr lang="en-IN" dirty="0">
              <a:solidFill>
                <a:schemeClr val="bg2">
                  <a:lumMod val="25000"/>
                </a:schemeClr>
              </a:solidFill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 smtClean="0"/>
              <a:t>INTRODUCTION </a:t>
            </a:r>
            <a:r>
              <a:rPr lang="en-IN" sz="4000" b="1" dirty="0"/>
              <a:t>TO SURVEYING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Introduction:</a:t>
            </a:r>
            <a:r>
              <a:rPr lang="en-IN" dirty="0"/>
              <a:t> Definition, classification of surveys, Principles of surveying, Plan and map, Scale. </a:t>
            </a:r>
          </a:p>
          <a:p>
            <a:pPr marL="0" indent="0">
              <a:buNone/>
            </a:pPr>
            <a:r>
              <a:rPr lang="en-IN" b="1" dirty="0"/>
              <a:t>Chain surveying:</a:t>
            </a:r>
            <a:r>
              <a:rPr lang="en-IN" dirty="0"/>
              <a:t> Ranging and Chaining, survey station and survey lines, instruments used for setting out right angles, obstacles in chaining, Errors in chain survey.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63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D606B6-548F-465A-A8AA-AFF76ABA7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BA87415-E1A2-4696-84C2-13F1CB0A6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55600" marR="10160" algn="just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spc="-5" dirty="0">
                <a:latin typeface="Times New Roman"/>
                <a:cs typeface="Times New Roman"/>
              </a:rPr>
              <a:t>One </a:t>
            </a:r>
            <a:r>
              <a:rPr lang="en-IN" dirty="0">
                <a:latin typeface="Times New Roman"/>
                <a:cs typeface="Times New Roman"/>
              </a:rPr>
              <a:t>of the </a:t>
            </a:r>
            <a:r>
              <a:rPr lang="en-IN" spc="-5" dirty="0">
                <a:latin typeface="Times New Roman"/>
                <a:cs typeface="Times New Roman"/>
              </a:rPr>
              <a:t>basic </a:t>
            </a:r>
            <a:r>
              <a:rPr lang="en-IN" dirty="0">
                <a:latin typeface="Times New Roman"/>
                <a:cs typeface="Times New Roman"/>
              </a:rPr>
              <a:t>objective of surveying </a:t>
            </a:r>
            <a:r>
              <a:rPr lang="en-IN" spc="-5" dirty="0">
                <a:latin typeface="Times New Roman"/>
                <a:cs typeface="Times New Roman"/>
              </a:rPr>
              <a:t>is to prepare </a:t>
            </a:r>
            <a:r>
              <a:rPr lang="en-IN" dirty="0">
                <a:latin typeface="Times New Roman"/>
                <a:cs typeface="Times New Roman"/>
              </a:rPr>
              <a:t>plans  </a:t>
            </a:r>
            <a:r>
              <a:rPr lang="en-IN" spc="-5" dirty="0">
                <a:latin typeface="Times New Roman"/>
                <a:cs typeface="Times New Roman"/>
              </a:rPr>
              <a:t>and</a:t>
            </a:r>
            <a:r>
              <a:rPr lang="en-IN" spc="-10" dirty="0">
                <a:latin typeface="Times New Roman"/>
                <a:cs typeface="Times New Roman"/>
              </a:rPr>
              <a:t> maps.</a:t>
            </a:r>
            <a:endParaRPr lang="en-IN" dirty="0">
              <a:latin typeface="Times New Roman"/>
              <a:cs typeface="Times New Roman"/>
            </a:endParaRPr>
          </a:p>
          <a:p>
            <a:pPr marL="12700" indent="0">
              <a:spcBef>
                <a:spcPts val="20"/>
              </a:spcBef>
              <a:buNone/>
              <a:tabLst>
                <a:tab pos="354965" algn="l"/>
                <a:tab pos="355600" algn="l"/>
              </a:tabLst>
            </a:pPr>
            <a:r>
              <a:rPr lang="en-IN" b="1" spc="-5" dirty="0">
                <a:latin typeface="Times New Roman"/>
                <a:cs typeface="Times New Roman"/>
              </a:rPr>
              <a:t>Plan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spc="-5" dirty="0">
                <a:latin typeface="Times New Roman"/>
                <a:cs typeface="Times New Roman"/>
              </a:rPr>
              <a:t>A plan is </a:t>
            </a:r>
            <a:r>
              <a:rPr lang="en-IN" spc="5" dirty="0">
                <a:latin typeface="Times New Roman"/>
                <a:cs typeface="Times New Roman"/>
              </a:rPr>
              <a:t>the </a:t>
            </a:r>
            <a:r>
              <a:rPr lang="en-IN" dirty="0">
                <a:latin typeface="Times New Roman"/>
                <a:cs typeface="Times New Roman"/>
              </a:rPr>
              <a:t>graphical representation </a:t>
            </a:r>
            <a:r>
              <a:rPr lang="en-IN" spc="-5" dirty="0">
                <a:latin typeface="Times New Roman"/>
                <a:cs typeface="Times New Roman"/>
              </a:rPr>
              <a:t>to </a:t>
            </a:r>
            <a:r>
              <a:rPr lang="en-IN" dirty="0">
                <a:latin typeface="Times New Roman"/>
                <a:cs typeface="Times New Roman"/>
              </a:rPr>
              <a:t>some scale, of the  features on, </a:t>
            </a:r>
            <a:r>
              <a:rPr lang="en-IN" spc="-5" dirty="0">
                <a:latin typeface="Times New Roman"/>
                <a:cs typeface="Times New Roman"/>
              </a:rPr>
              <a:t>near or below </a:t>
            </a:r>
            <a:r>
              <a:rPr lang="en-IN" dirty="0">
                <a:latin typeface="Times New Roman"/>
                <a:cs typeface="Times New Roman"/>
              </a:rPr>
              <a:t>the </a:t>
            </a:r>
            <a:r>
              <a:rPr lang="en-IN" spc="-5" dirty="0">
                <a:latin typeface="Times New Roman"/>
                <a:cs typeface="Times New Roman"/>
              </a:rPr>
              <a:t>surface </a:t>
            </a:r>
            <a:r>
              <a:rPr lang="en-IN" dirty="0">
                <a:latin typeface="Times New Roman"/>
                <a:cs typeface="Times New Roman"/>
              </a:rPr>
              <a:t>of </a:t>
            </a:r>
            <a:r>
              <a:rPr lang="en-IN" spc="-5" dirty="0">
                <a:latin typeface="Times New Roman"/>
                <a:cs typeface="Times New Roman"/>
              </a:rPr>
              <a:t>the earth </a:t>
            </a:r>
            <a:r>
              <a:rPr lang="en-IN" dirty="0">
                <a:latin typeface="Times New Roman"/>
                <a:cs typeface="Times New Roman"/>
              </a:rPr>
              <a:t>as  projected on </a:t>
            </a:r>
            <a:r>
              <a:rPr lang="en-IN" spc="-5" dirty="0">
                <a:latin typeface="Times New Roman"/>
                <a:cs typeface="Times New Roman"/>
              </a:rPr>
              <a:t>a </a:t>
            </a:r>
            <a:r>
              <a:rPr lang="en-IN" dirty="0">
                <a:latin typeface="Times New Roman"/>
                <a:cs typeface="Times New Roman"/>
              </a:rPr>
              <a:t>horizontal plane. </a:t>
            </a:r>
          </a:p>
          <a:p>
            <a:pPr marL="355600" marR="5080" algn="just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spc="-5" dirty="0">
                <a:latin typeface="Times New Roman"/>
                <a:cs typeface="Times New Roman"/>
              </a:rPr>
              <a:t>The </a:t>
            </a:r>
            <a:r>
              <a:rPr lang="en-IN" dirty="0">
                <a:latin typeface="Times New Roman"/>
                <a:cs typeface="Times New Roman"/>
              </a:rPr>
              <a:t>horizontal plane </a:t>
            </a:r>
            <a:r>
              <a:rPr lang="en-IN" spc="-5" dirty="0">
                <a:latin typeface="Times New Roman"/>
                <a:cs typeface="Times New Roman"/>
              </a:rPr>
              <a:t>is  </a:t>
            </a:r>
            <a:r>
              <a:rPr lang="en-IN" dirty="0">
                <a:latin typeface="Times New Roman"/>
                <a:cs typeface="Times New Roman"/>
              </a:rPr>
              <a:t>represented </a:t>
            </a:r>
            <a:r>
              <a:rPr lang="en-IN" spc="-5" dirty="0">
                <a:latin typeface="Times New Roman"/>
                <a:cs typeface="Times New Roman"/>
              </a:rPr>
              <a:t>by </a:t>
            </a:r>
            <a:r>
              <a:rPr lang="en-IN" dirty="0">
                <a:latin typeface="Times New Roman"/>
                <a:cs typeface="Times New Roman"/>
              </a:rPr>
              <a:t>plane of </a:t>
            </a:r>
            <a:r>
              <a:rPr lang="en-IN" spc="-5" dirty="0">
                <a:latin typeface="Times New Roman"/>
                <a:cs typeface="Times New Roman"/>
              </a:rPr>
              <a:t>drawing </a:t>
            </a:r>
            <a:r>
              <a:rPr lang="en-IN" dirty="0">
                <a:latin typeface="Times New Roman"/>
                <a:cs typeface="Times New Roman"/>
              </a:rPr>
              <a:t>sheets </a:t>
            </a:r>
            <a:r>
              <a:rPr lang="en-IN" spc="-5" dirty="0">
                <a:latin typeface="Times New Roman"/>
                <a:cs typeface="Times New Roman"/>
              </a:rPr>
              <a:t>on </a:t>
            </a:r>
            <a:r>
              <a:rPr lang="en-IN" dirty="0">
                <a:latin typeface="Times New Roman"/>
                <a:cs typeface="Times New Roman"/>
              </a:rPr>
              <a:t>which the plan </a:t>
            </a:r>
            <a:r>
              <a:rPr lang="en-IN" spc="5" dirty="0">
                <a:latin typeface="Times New Roman"/>
                <a:cs typeface="Times New Roman"/>
              </a:rPr>
              <a:t>is  </a:t>
            </a:r>
            <a:r>
              <a:rPr lang="en-IN" spc="-5" dirty="0">
                <a:latin typeface="Times New Roman"/>
                <a:cs typeface="Times New Roman"/>
              </a:rPr>
              <a:t>drawn to </a:t>
            </a:r>
            <a:r>
              <a:rPr lang="en-IN" dirty="0">
                <a:latin typeface="Times New Roman"/>
                <a:cs typeface="Times New Roman"/>
              </a:rPr>
              <a:t>some scale </a:t>
            </a:r>
            <a:r>
              <a:rPr lang="en-IN" spc="-5" dirty="0">
                <a:latin typeface="Times New Roman"/>
                <a:cs typeface="Times New Roman"/>
              </a:rPr>
              <a:t>However </a:t>
            </a:r>
            <a:r>
              <a:rPr lang="en-IN" dirty="0">
                <a:latin typeface="Times New Roman"/>
                <a:cs typeface="Times New Roman"/>
              </a:rPr>
              <a:t>the surface of the earth </a:t>
            </a:r>
            <a:r>
              <a:rPr lang="en-IN" spc="5" dirty="0">
                <a:latin typeface="Times New Roman"/>
                <a:cs typeface="Times New Roman"/>
              </a:rPr>
              <a:t>is  </a:t>
            </a:r>
            <a:r>
              <a:rPr lang="en-IN" spc="-5" dirty="0">
                <a:latin typeface="Times New Roman"/>
                <a:cs typeface="Times New Roman"/>
              </a:rPr>
              <a:t>curved it cannot </a:t>
            </a:r>
            <a:r>
              <a:rPr lang="en-IN" dirty="0">
                <a:latin typeface="Times New Roman"/>
                <a:cs typeface="Times New Roman"/>
              </a:rPr>
              <a:t>be truly represented </a:t>
            </a:r>
            <a:r>
              <a:rPr lang="en-IN" spc="-5" dirty="0">
                <a:latin typeface="Times New Roman"/>
                <a:cs typeface="Times New Roman"/>
              </a:rPr>
              <a:t>on a plane without  </a:t>
            </a:r>
            <a:r>
              <a:rPr lang="en-IN" dirty="0">
                <a:latin typeface="Times New Roman"/>
                <a:cs typeface="Times New Roman"/>
              </a:rPr>
              <a:t>distortion. </a:t>
            </a:r>
          </a:p>
          <a:p>
            <a:pPr marL="355600" marR="5080" algn="just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In plane surveying the area involved are small,  </a:t>
            </a:r>
            <a:r>
              <a:rPr lang="en-IN" spc="-5" dirty="0">
                <a:latin typeface="Times New Roman"/>
                <a:cs typeface="Times New Roman"/>
              </a:rPr>
              <a:t>the </a:t>
            </a:r>
            <a:r>
              <a:rPr lang="en-IN" spc="-225" dirty="0">
                <a:latin typeface="Times New Roman"/>
                <a:cs typeface="Times New Roman"/>
              </a:rPr>
              <a:t>earth's </a:t>
            </a:r>
            <a:r>
              <a:rPr lang="en-IN" spc="-5" dirty="0">
                <a:latin typeface="Times New Roman"/>
                <a:cs typeface="Times New Roman"/>
              </a:rPr>
              <a:t>surface may be considered as </a:t>
            </a:r>
            <a:r>
              <a:rPr lang="en-IN" dirty="0">
                <a:latin typeface="Times New Roman"/>
                <a:cs typeface="Times New Roman"/>
              </a:rPr>
              <a:t>plane </a:t>
            </a:r>
            <a:r>
              <a:rPr lang="en-IN" spc="-5" dirty="0">
                <a:latin typeface="Times New Roman"/>
                <a:cs typeface="Times New Roman"/>
              </a:rPr>
              <a:t>and </a:t>
            </a:r>
            <a:r>
              <a:rPr lang="en-IN" spc="-40" dirty="0">
                <a:latin typeface="Times New Roman"/>
                <a:cs typeface="Times New Roman"/>
              </a:rPr>
              <a:t>hence  </a:t>
            </a:r>
            <a:r>
              <a:rPr lang="en-IN" spc="-5" dirty="0">
                <a:latin typeface="Times New Roman"/>
                <a:cs typeface="Times New Roman"/>
              </a:rPr>
              <a:t>plan is </a:t>
            </a:r>
            <a:r>
              <a:rPr lang="en-IN" dirty="0">
                <a:latin typeface="Times New Roman"/>
                <a:cs typeface="Times New Roman"/>
              </a:rPr>
              <a:t>constructed </a:t>
            </a:r>
            <a:r>
              <a:rPr lang="en-IN" spc="-5" dirty="0">
                <a:latin typeface="Times New Roman"/>
                <a:cs typeface="Times New Roman"/>
              </a:rPr>
              <a:t>by </a:t>
            </a:r>
            <a:r>
              <a:rPr lang="en-IN" dirty="0">
                <a:latin typeface="Times New Roman"/>
                <a:cs typeface="Times New Roman"/>
              </a:rPr>
              <a:t>orthographic projections. </a:t>
            </a:r>
          </a:p>
          <a:p>
            <a:pPr marL="355600" marR="5080" algn="just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spc="-5" dirty="0">
                <a:latin typeface="Times New Roman"/>
                <a:cs typeface="Times New Roman"/>
              </a:rPr>
              <a:t>A </a:t>
            </a:r>
            <a:r>
              <a:rPr lang="en-IN" dirty="0">
                <a:latin typeface="Times New Roman"/>
                <a:cs typeface="Times New Roman"/>
              </a:rPr>
              <a:t>plan </a:t>
            </a:r>
            <a:r>
              <a:rPr lang="en-IN" spc="-5" dirty="0">
                <a:latin typeface="Times New Roman"/>
                <a:cs typeface="Times New Roman"/>
              </a:rPr>
              <a:t>is  drawn on a relatively </a:t>
            </a:r>
            <a:r>
              <a:rPr lang="en-IN" spc="-15" dirty="0">
                <a:latin typeface="Times New Roman"/>
                <a:cs typeface="Times New Roman"/>
              </a:rPr>
              <a:t>large</a:t>
            </a:r>
            <a:r>
              <a:rPr lang="en-IN" spc="110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scale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2D8951E-2121-40B8-B6BC-E66C4BEC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5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B55C57-639B-45EB-9F87-ABCEDEEA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427A8B5-6335-41F3-9F69-7CC122339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2700" indent="0">
              <a:spcBef>
                <a:spcPts val="100"/>
              </a:spcBef>
              <a:buNone/>
              <a:tabLst>
                <a:tab pos="354965" algn="l"/>
                <a:tab pos="355600" algn="l"/>
              </a:tabLst>
            </a:pPr>
            <a:r>
              <a:rPr lang="en-IN" b="1" dirty="0">
                <a:latin typeface="Times New Roman"/>
                <a:cs typeface="Times New Roman"/>
              </a:rPr>
              <a:t>Map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spc="-5" dirty="0">
                <a:latin typeface="Times New Roman"/>
                <a:cs typeface="Times New Roman"/>
              </a:rPr>
              <a:t>If </a:t>
            </a:r>
            <a:r>
              <a:rPr lang="en-IN" dirty="0">
                <a:latin typeface="Times New Roman"/>
                <a:cs typeface="Times New Roman"/>
              </a:rPr>
              <a:t>the scale of the graphical projection on a  horizontal plane </a:t>
            </a:r>
            <a:r>
              <a:rPr lang="en-IN" spc="-10" dirty="0">
                <a:latin typeface="Times New Roman"/>
                <a:cs typeface="Times New Roman"/>
              </a:rPr>
              <a:t>is </a:t>
            </a:r>
            <a:r>
              <a:rPr lang="en-IN" spc="-5" dirty="0">
                <a:latin typeface="Times New Roman"/>
                <a:cs typeface="Times New Roman"/>
              </a:rPr>
              <a:t>small, </a:t>
            </a:r>
            <a:r>
              <a:rPr lang="en-IN" dirty="0">
                <a:latin typeface="Times New Roman"/>
                <a:cs typeface="Times New Roman"/>
              </a:rPr>
              <a:t>the plan </a:t>
            </a:r>
            <a:r>
              <a:rPr lang="en-IN" spc="-10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called a map.  </a:t>
            </a:r>
          </a:p>
          <a:p>
            <a:pPr marL="355600" marR="5080" algn="just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Thus graphical representation </a:t>
            </a:r>
            <a:r>
              <a:rPr lang="en-IN" spc="-5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called a plan </a:t>
            </a:r>
            <a:r>
              <a:rPr lang="en-IN" spc="-10" dirty="0">
                <a:latin typeface="Times New Roman"/>
                <a:cs typeface="Times New Roman"/>
              </a:rPr>
              <a:t>if  </a:t>
            </a:r>
            <a:r>
              <a:rPr lang="en-IN" dirty="0">
                <a:latin typeface="Times New Roman"/>
                <a:cs typeface="Times New Roman"/>
              </a:rPr>
              <a:t>the scale </a:t>
            </a:r>
            <a:r>
              <a:rPr lang="en-IN" spc="-10" dirty="0">
                <a:latin typeface="Times New Roman"/>
                <a:cs typeface="Times New Roman"/>
              </a:rPr>
              <a:t>is large </a:t>
            </a:r>
            <a:r>
              <a:rPr lang="en-IN" dirty="0">
                <a:latin typeface="Times New Roman"/>
                <a:cs typeface="Times New Roman"/>
              </a:rPr>
              <a:t>while it is called a map </a:t>
            </a:r>
            <a:r>
              <a:rPr lang="en-IN" spc="-5" dirty="0">
                <a:latin typeface="Times New Roman"/>
                <a:cs typeface="Times New Roman"/>
              </a:rPr>
              <a:t>if </a:t>
            </a:r>
            <a:r>
              <a:rPr lang="en-IN" dirty="0">
                <a:latin typeface="Times New Roman"/>
                <a:cs typeface="Times New Roman"/>
              </a:rPr>
              <a:t>the  scale </a:t>
            </a:r>
            <a:r>
              <a:rPr lang="en-IN" spc="-10" dirty="0">
                <a:latin typeface="Times New Roman"/>
                <a:cs typeface="Times New Roman"/>
              </a:rPr>
              <a:t>is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small.</a:t>
            </a:r>
            <a:endParaRPr lang="en-IN" dirty="0">
              <a:latin typeface="Times New Roman"/>
              <a:cs typeface="Times New Roman"/>
            </a:endParaRPr>
          </a:p>
          <a:p>
            <a:pPr marL="355600" marR="5715" algn="just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On plan, generally only horizontal distances and  directions </a:t>
            </a:r>
            <a:r>
              <a:rPr lang="en-IN" spc="-5" dirty="0">
                <a:latin typeface="Times New Roman"/>
                <a:cs typeface="Times New Roman"/>
              </a:rPr>
              <a:t>or </a:t>
            </a:r>
            <a:r>
              <a:rPr lang="en-IN" dirty="0">
                <a:latin typeface="Times New Roman"/>
                <a:cs typeface="Times New Roman"/>
              </a:rPr>
              <a:t>angles are shown.</a:t>
            </a:r>
          </a:p>
          <a:p>
            <a:pPr marL="355600" marR="5715" algn="just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 On topographical  map, however the vertical distances (elevations)  are </a:t>
            </a:r>
            <a:r>
              <a:rPr lang="en-IN" spc="-5" dirty="0">
                <a:latin typeface="Times New Roman"/>
                <a:cs typeface="Times New Roman"/>
              </a:rPr>
              <a:t>also represented </a:t>
            </a:r>
            <a:r>
              <a:rPr lang="en-IN" dirty="0">
                <a:latin typeface="Times New Roman"/>
                <a:cs typeface="Times New Roman"/>
              </a:rPr>
              <a:t>by contour</a:t>
            </a:r>
            <a:r>
              <a:rPr lang="en-IN" spc="70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lines.</a:t>
            </a:r>
            <a:endParaRPr lang="en-IN" dirty="0">
              <a:latin typeface="Times New Roman"/>
              <a:cs typeface="Times New Roman"/>
            </a:endParaRP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9164785-0D62-4C04-9268-AAFB5A36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842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3546BA-A9DC-4D8C-BBB2-700B16C0E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BD4DC47-C522-430C-8F46-5D6727609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="" xmlns:a16="http://schemas.microsoft.com/office/drawing/2014/main" id="{11B98DFA-A1AC-40F6-B892-F883C46B6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003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E087CA-B392-4B7D-AF54-A3E7EBF4C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4BE3761-C36E-4B8A-89F6-1504F74DC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42329B9-15A9-49BE-9BD0-65F07DF6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object 4">
            <a:extLst>
              <a:ext uri="{FF2B5EF4-FFF2-40B4-BE49-F238E27FC236}">
                <a16:creationId xmlns="" xmlns:a16="http://schemas.microsoft.com/office/drawing/2014/main" id="{415A5B46-11A3-42A7-B5BC-AF94800421C8}"/>
              </a:ext>
            </a:extLst>
          </p:cNvPr>
          <p:cNvSpPr/>
          <p:nvPr/>
        </p:nvSpPr>
        <p:spPr>
          <a:xfrm>
            <a:off x="323532" y="1772818"/>
            <a:ext cx="5112512" cy="4333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6">
            <a:extLst>
              <a:ext uri="{FF2B5EF4-FFF2-40B4-BE49-F238E27FC236}">
                <a16:creationId xmlns="" xmlns:a16="http://schemas.microsoft.com/office/drawing/2014/main" id="{87A29FA3-5497-44E3-BE23-B5D22FA4D1AE}"/>
              </a:ext>
            </a:extLst>
          </p:cNvPr>
          <p:cNvSpPr/>
          <p:nvPr/>
        </p:nvSpPr>
        <p:spPr>
          <a:xfrm>
            <a:off x="5796153" y="2348864"/>
            <a:ext cx="3024378" cy="2880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7866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9C997D4-BB21-42EC-912F-E2C6F0F8A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pc="-5" dirty="0">
                <a:latin typeface="Times New Roman"/>
                <a:cs typeface="Times New Roman"/>
              </a:rPr>
              <a:t>Classification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908E2CC-B66C-4375-A1CA-4CFF2C746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05925"/>
            <a:ext cx="8229600" cy="4114512"/>
          </a:xfrm>
        </p:spPr>
        <p:txBody>
          <a:bodyPr>
            <a:normAutofit fontScale="92500" lnSpcReduction="10000"/>
          </a:bodyPr>
          <a:lstStyle/>
          <a:p>
            <a:pPr marL="355600"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pc="-5" dirty="0">
                <a:latin typeface="Times New Roman"/>
                <a:cs typeface="Times New Roman"/>
              </a:rPr>
              <a:t>Classification </a:t>
            </a:r>
            <a:r>
              <a:rPr lang="en-IN" dirty="0">
                <a:latin typeface="Times New Roman"/>
                <a:cs typeface="Times New Roman"/>
              </a:rPr>
              <a:t>based on Nature of</a:t>
            </a:r>
            <a:r>
              <a:rPr lang="en-IN" spc="5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field</a:t>
            </a:r>
            <a:endParaRPr lang="en-IN" dirty="0">
              <a:latin typeface="Times New Roman"/>
              <a:cs typeface="Times New Roman"/>
            </a:endParaRPr>
          </a:p>
          <a:p>
            <a:pPr marL="12700" indent="0">
              <a:buNone/>
              <a:tabLst>
                <a:tab pos="354965" algn="l"/>
                <a:tab pos="355600" algn="l"/>
              </a:tabLst>
            </a:pPr>
            <a:r>
              <a:rPr lang="en-IN" b="1" spc="-5" dirty="0">
                <a:latin typeface="Times New Roman"/>
                <a:cs typeface="Times New Roman"/>
              </a:rPr>
              <a:t>Land</a:t>
            </a:r>
            <a:r>
              <a:rPr lang="en-IN" b="1" spc="-30" dirty="0">
                <a:latin typeface="Times New Roman"/>
                <a:cs typeface="Times New Roman"/>
              </a:rPr>
              <a:t> </a:t>
            </a:r>
            <a:r>
              <a:rPr lang="en-IN" b="1" spc="-5" dirty="0">
                <a:latin typeface="Times New Roman"/>
                <a:cs typeface="Times New Roman"/>
              </a:rPr>
              <a:t>Survey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Land Survey </a:t>
            </a:r>
            <a:r>
              <a:rPr lang="en-IN" spc="-10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done on land </a:t>
            </a:r>
            <a:r>
              <a:rPr lang="en-IN" spc="-5" dirty="0">
                <a:latin typeface="Times New Roman"/>
                <a:cs typeface="Times New Roman"/>
              </a:rPr>
              <a:t>to </a:t>
            </a:r>
            <a:r>
              <a:rPr lang="en-IN" dirty="0">
                <a:latin typeface="Times New Roman"/>
                <a:cs typeface="Times New Roman"/>
              </a:rPr>
              <a:t>prepare plan and  </a:t>
            </a:r>
            <a:r>
              <a:rPr lang="en-IN" spc="-5" dirty="0">
                <a:latin typeface="Times New Roman"/>
                <a:cs typeface="Times New Roman"/>
              </a:rPr>
              <a:t>maps of </a:t>
            </a:r>
            <a:r>
              <a:rPr lang="en-IN" dirty="0">
                <a:latin typeface="Times New Roman"/>
                <a:cs typeface="Times New Roman"/>
              </a:rPr>
              <a:t>a </a:t>
            </a:r>
            <a:r>
              <a:rPr lang="en-IN" spc="-5" dirty="0">
                <a:latin typeface="Times New Roman"/>
                <a:cs typeface="Times New Roman"/>
              </a:rPr>
              <a:t>given </a:t>
            </a:r>
            <a:r>
              <a:rPr lang="en-IN" dirty="0">
                <a:latin typeface="Times New Roman"/>
                <a:cs typeface="Times New Roman"/>
              </a:rPr>
              <a:t>area. </a:t>
            </a:r>
            <a:r>
              <a:rPr lang="en-IN" spc="-15" dirty="0">
                <a:latin typeface="Times New Roman"/>
                <a:cs typeface="Times New Roman"/>
              </a:rPr>
              <a:t>Topographical, </a:t>
            </a:r>
            <a:r>
              <a:rPr lang="en-IN" dirty="0">
                <a:latin typeface="Times New Roman"/>
                <a:cs typeface="Times New Roman"/>
              </a:rPr>
              <a:t>city and  cadastral </a:t>
            </a:r>
            <a:r>
              <a:rPr lang="en-IN" spc="-5" dirty="0">
                <a:latin typeface="Times New Roman"/>
                <a:cs typeface="Times New Roman"/>
              </a:rPr>
              <a:t>surveys are some of the examples of  land surveying.</a:t>
            </a:r>
            <a:endParaRPr lang="en-IN" dirty="0">
              <a:latin typeface="Times New Roman"/>
              <a:cs typeface="Times New Roman"/>
            </a:endParaRPr>
          </a:p>
          <a:p>
            <a:pPr marL="12700" indent="0">
              <a:buNone/>
              <a:tabLst>
                <a:tab pos="354965" algn="l"/>
                <a:tab pos="355600" algn="l"/>
              </a:tabLst>
            </a:pPr>
            <a:r>
              <a:rPr lang="en-IN" b="1" spc="-10" dirty="0">
                <a:latin typeface="Times New Roman"/>
                <a:cs typeface="Times New Roman"/>
              </a:rPr>
              <a:t>Hydrological</a:t>
            </a:r>
            <a:r>
              <a:rPr lang="en-IN" b="1" spc="20" dirty="0">
                <a:latin typeface="Times New Roman"/>
                <a:cs typeface="Times New Roman"/>
              </a:rPr>
              <a:t> </a:t>
            </a:r>
            <a:r>
              <a:rPr lang="en-IN" b="1" spc="-5" dirty="0">
                <a:latin typeface="Times New Roman"/>
                <a:cs typeface="Times New Roman"/>
              </a:rPr>
              <a:t>Surveying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This survey </a:t>
            </a:r>
            <a:r>
              <a:rPr lang="en-IN" spc="-5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conducted </a:t>
            </a:r>
            <a:r>
              <a:rPr lang="en-IN" spc="-5" dirty="0">
                <a:latin typeface="Times New Roman"/>
                <a:cs typeface="Times New Roman"/>
              </a:rPr>
              <a:t>on or near </a:t>
            </a:r>
            <a:r>
              <a:rPr lang="en-IN" dirty="0">
                <a:latin typeface="Times New Roman"/>
                <a:cs typeface="Times New Roman"/>
              </a:rPr>
              <a:t>the </a:t>
            </a:r>
            <a:r>
              <a:rPr lang="en-IN" spc="-5" dirty="0">
                <a:latin typeface="Times New Roman"/>
                <a:cs typeface="Times New Roman"/>
              </a:rPr>
              <a:t>body of  water </a:t>
            </a:r>
            <a:r>
              <a:rPr lang="en-IN" dirty="0">
                <a:latin typeface="Times New Roman"/>
                <a:cs typeface="Times New Roman"/>
              </a:rPr>
              <a:t>such </a:t>
            </a:r>
            <a:r>
              <a:rPr lang="en-IN" spc="-5" dirty="0">
                <a:latin typeface="Times New Roman"/>
                <a:cs typeface="Times New Roman"/>
              </a:rPr>
              <a:t>as </a:t>
            </a:r>
            <a:r>
              <a:rPr lang="en-IN" dirty="0">
                <a:latin typeface="Times New Roman"/>
                <a:cs typeface="Times New Roman"/>
              </a:rPr>
              <a:t>lake, </a:t>
            </a:r>
            <a:r>
              <a:rPr lang="en-IN" spc="-25" dirty="0">
                <a:latin typeface="Times New Roman"/>
                <a:cs typeface="Times New Roman"/>
              </a:rPr>
              <a:t>river, </a:t>
            </a:r>
            <a:r>
              <a:rPr lang="en-IN" spc="-5" dirty="0">
                <a:latin typeface="Times New Roman"/>
                <a:cs typeface="Times New Roman"/>
              </a:rPr>
              <a:t>coastal </a:t>
            </a:r>
            <a:r>
              <a:rPr lang="en-IN" dirty="0">
                <a:latin typeface="Times New Roman"/>
                <a:cs typeface="Times New Roman"/>
              </a:rPr>
              <a:t>area. This </a:t>
            </a:r>
            <a:r>
              <a:rPr lang="en-IN" spc="-5" dirty="0">
                <a:latin typeface="Times New Roman"/>
                <a:cs typeface="Times New Roman"/>
              </a:rPr>
              <a:t>Survey  consists </a:t>
            </a:r>
            <a:r>
              <a:rPr lang="en-IN" dirty="0">
                <a:latin typeface="Times New Roman"/>
                <a:cs typeface="Times New Roman"/>
              </a:rPr>
              <a:t>of </a:t>
            </a:r>
            <a:r>
              <a:rPr lang="en-IN" spc="-5" dirty="0">
                <a:latin typeface="Times New Roman"/>
                <a:cs typeface="Times New Roman"/>
              </a:rPr>
              <a:t>locating </a:t>
            </a:r>
            <a:r>
              <a:rPr lang="en-IN" dirty="0">
                <a:latin typeface="Times New Roman"/>
                <a:cs typeface="Times New Roman"/>
              </a:rPr>
              <a:t>shore </a:t>
            </a:r>
            <a:r>
              <a:rPr lang="en-IN" spc="-5" dirty="0">
                <a:latin typeface="Times New Roman"/>
                <a:cs typeface="Times New Roman"/>
              </a:rPr>
              <a:t>lines </a:t>
            </a:r>
            <a:r>
              <a:rPr lang="en-IN" dirty="0">
                <a:latin typeface="Times New Roman"/>
                <a:cs typeface="Times New Roman"/>
              </a:rPr>
              <a:t>of water</a:t>
            </a:r>
            <a:r>
              <a:rPr lang="en-IN" spc="7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bodies.</a:t>
            </a:r>
            <a:endParaRPr lang="en-IN" dirty="0">
              <a:latin typeface="Times New Roman"/>
              <a:cs typeface="Times New Roman"/>
            </a:endParaRP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A864EBD-A878-4F0D-9D6C-8CCF9EE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1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EF55F2-D3F4-4A12-AC38-3F86812B3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spc="-5" dirty="0">
                <a:latin typeface="Times New Roman"/>
                <a:cs typeface="Times New Roman"/>
              </a:rPr>
              <a:t>Hydrological</a:t>
            </a:r>
            <a:r>
              <a:rPr lang="en-IN" b="1" spc="-7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DBD7EB3-0D27-4814-B5FA-2BF59FD57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2DBCBEF-04D8-4A92-B7F9-ACD77C592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="" xmlns:a16="http://schemas.microsoft.com/office/drawing/2014/main" id="{4D30C99B-65E2-4B1A-B20F-B0F0B8BF55CF}"/>
              </a:ext>
            </a:extLst>
          </p:cNvPr>
          <p:cNvSpPr/>
          <p:nvPr/>
        </p:nvSpPr>
        <p:spPr>
          <a:xfrm>
            <a:off x="393745" y="1322440"/>
            <a:ext cx="4038600" cy="449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0">
            <a:extLst>
              <a:ext uri="{FF2B5EF4-FFF2-40B4-BE49-F238E27FC236}">
                <a16:creationId xmlns="" xmlns:a16="http://schemas.microsoft.com/office/drawing/2014/main" id="{D6A7E856-596F-4905-9B5C-722BA3D46EAC}"/>
              </a:ext>
            </a:extLst>
          </p:cNvPr>
          <p:cNvSpPr/>
          <p:nvPr/>
        </p:nvSpPr>
        <p:spPr>
          <a:xfrm>
            <a:off x="4858130" y="1412747"/>
            <a:ext cx="3962400" cy="3733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0916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EF8B1D-AF1C-4E8E-9971-1A9EA28CA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/>
                <a:cs typeface="Times New Roman"/>
              </a:rPr>
              <a:t>Classification of</a:t>
            </a:r>
            <a:r>
              <a:rPr lang="en-IN" b="1" spc="-7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6AA0CAB-1BFC-47F8-AD4F-1CCB09EE4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2700" indent="0">
              <a:spcBef>
                <a:spcPts val="459"/>
              </a:spcBef>
              <a:buNone/>
              <a:tabLst>
                <a:tab pos="354965" algn="l"/>
                <a:tab pos="355600" algn="l"/>
              </a:tabLst>
            </a:pPr>
            <a:r>
              <a:rPr lang="en-IN" b="1" spc="-5" dirty="0">
                <a:latin typeface="Times New Roman"/>
                <a:cs typeface="Times New Roman"/>
              </a:rPr>
              <a:t>Astronomical</a:t>
            </a:r>
            <a:r>
              <a:rPr lang="en-IN" b="1" spc="-10" dirty="0">
                <a:latin typeface="Times New Roman"/>
                <a:cs typeface="Times New Roman"/>
              </a:rPr>
              <a:t> </a:t>
            </a:r>
            <a:r>
              <a:rPr lang="en-IN" b="1" spc="-5" dirty="0">
                <a:latin typeface="Times New Roman"/>
                <a:cs typeface="Times New Roman"/>
              </a:rPr>
              <a:t>Survey</a:t>
            </a:r>
            <a:endParaRPr lang="en-IN" dirty="0">
              <a:latin typeface="Times New Roman"/>
              <a:cs typeface="Times New Roman"/>
            </a:endParaRPr>
          </a:p>
          <a:p>
            <a:pPr marL="355600" marR="6350" algn="just">
              <a:lnSpc>
                <a:spcPts val="324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This </a:t>
            </a:r>
            <a:r>
              <a:rPr lang="en-IN" spc="-5" dirty="0">
                <a:latin typeface="Times New Roman"/>
                <a:cs typeface="Times New Roman"/>
              </a:rPr>
              <a:t>survey is </a:t>
            </a:r>
            <a:r>
              <a:rPr lang="en-IN" dirty="0">
                <a:latin typeface="Times New Roman"/>
                <a:cs typeface="Times New Roman"/>
              </a:rPr>
              <a:t>conducted for the determining </a:t>
            </a:r>
            <a:r>
              <a:rPr lang="en-IN" spc="-5" dirty="0">
                <a:latin typeface="Times New Roman"/>
                <a:cs typeface="Times New Roman"/>
              </a:rPr>
              <a:t>of  </a:t>
            </a:r>
            <a:r>
              <a:rPr lang="en-IN" dirty="0">
                <a:latin typeface="Times New Roman"/>
                <a:cs typeface="Times New Roman"/>
              </a:rPr>
              <a:t>latitudes, longitudes, </a:t>
            </a:r>
            <a:r>
              <a:rPr lang="en-IN" spc="-5" dirty="0">
                <a:latin typeface="Times New Roman"/>
                <a:cs typeface="Times New Roman"/>
              </a:rPr>
              <a:t>azimuths, </a:t>
            </a:r>
            <a:r>
              <a:rPr lang="en-IN" dirty="0">
                <a:latin typeface="Times New Roman"/>
                <a:cs typeface="Times New Roman"/>
              </a:rPr>
              <a:t>local time, etc. for  various places on earth by </a:t>
            </a:r>
            <a:r>
              <a:rPr lang="en-IN" spc="-5" dirty="0">
                <a:latin typeface="Times New Roman"/>
                <a:cs typeface="Times New Roman"/>
              </a:rPr>
              <a:t>observing </a:t>
            </a:r>
            <a:r>
              <a:rPr lang="en-IN" dirty="0">
                <a:latin typeface="Times New Roman"/>
                <a:cs typeface="Times New Roman"/>
              </a:rPr>
              <a:t>heavenly  bodies ( </a:t>
            </a:r>
            <a:r>
              <a:rPr lang="en-IN" spc="-5" dirty="0">
                <a:latin typeface="Times New Roman"/>
                <a:cs typeface="Times New Roman"/>
              </a:rPr>
              <a:t>sun </a:t>
            </a:r>
            <a:r>
              <a:rPr lang="en-IN" dirty="0">
                <a:latin typeface="Times New Roman"/>
                <a:cs typeface="Times New Roman"/>
              </a:rPr>
              <a:t>or the</a:t>
            </a:r>
            <a:r>
              <a:rPr lang="en-IN" spc="-10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stars).</a:t>
            </a:r>
            <a:endParaRPr lang="en-IN" dirty="0">
              <a:latin typeface="Times New Roman"/>
              <a:cs typeface="Times New Roman"/>
            </a:endParaRPr>
          </a:p>
          <a:p>
            <a:pPr marL="12700" indent="0">
              <a:spcBef>
                <a:spcPts val="315"/>
              </a:spcBef>
              <a:buNone/>
              <a:tabLst>
                <a:tab pos="354965" algn="l"/>
                <a:tab pos="355600" algn="l"/>
              </a:tabLst>
            </a:pPr>
            <a:r>
              <a:rPr lang="en-IN" b="1" dirty="0">
                <a:latin typeface="Times New Roman"/>
                <a:cs typeface="Times New Roman"/>
              </a:rPr>
              <a:t>Aerial</a:t>
            </a:r>
            <a:r>
              <a:rPr lang="en-IN" b="1" spc="-10" dirty="0">
                <a:latin typeface="Times New Roman"/>
                <a:cs typeface="Times New Roman"/>
              </a:rPr>
              <a:t> </a:t>
            </a:r>
            <a:r>
              <a:rPr lang="en-IN" b="1" spc="-5" dirty="0">
                <a:latin typeface="Times New Roman"/>
                <a:cs typeface="Times New Roman"/>
              </a:rPr>
              <a:t>Survey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lnSpc>
                <a:spcPct val="9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An </a:t>
            </a:r>
            <a:r>
              <a:rPr lang="en-IN" spc="-5" dirty="0">
                <a:latin typeface="Times New Roman"/>
                <a:cs typeface="Times New Roman"/>
              </a:rPr>
              <a:t>aerial </a:t>
            </a:r>
            <a:r>
              <a:rPr lang="en-IN" dirty="0">
                <a:latin typeface="Times New Roman"/>
                <a:cs typeface="Times New Roman"/>
              </a:rPr>
              <a:t>survey </a:t>
            </a:r>
            <a:r>
              <a:rPr lang="en-IN" spc="-10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conducted from aircraft. </a:t>
            </a:r>
            <a:r>
              <a:rPr lang="en-IN" spc="-10" dirty="0">
                <a:latin typeface="Times New Roman"/>
                <a:cs typeface="Times New Roman"/>
              </a:rPr>
              <a:t>Aerial  </a:t>
            </a:r>
            <a:r>
              <a:rPr lang="en-IN" dirty="0">
                <a:latin typeface="Times New Roman"/>
                <a:cs typeface="Times New Roman"/>
              </a:rPr>
              <a:t>cameras take photographs of the </a:t>
            </a:r>
            <a:r>
              <a:rPr lang="en-IN" spc="-5" dirty="0">
                <a:latin typeface="Times New Roman"/>
                <a:cs typeface="Times New Roman"/>
              </a:rPr>
              <a:t>surface </a:t>
            </a:r>
            <a:r>
              <a:rPr lang="en-IN" dirty="0">
                <a:latin typeface="Times New Roman"/>
                <a:cs typeface="Times New Roman"/>
              </a:rPr>
              <a:t>of the  earth </a:t>
            </a:r>
            <a:r>
              <a:rPr lang="en-IN" spc="-5" dirty="0">
                <a:latin typeface="Times New Roman"/>
                <a:cs typeface="Times New Roman"/>
              </a:rPr>
              <a:t>in </a:t>
            </a:r>
            <a:r>
              <a:rPr lang="en-IN" dirty="0">
                <a:latin typeface="Times New Roman"/>
                <a:cs typeface="Times New Roman"/>
              </a:rPr>
              <a:t>overlapping </a:t>
            </a:r>
            <a:r>
              <a:rPr lang="en-IN" spc="-5" dirty="0">
                <a:latin typeface="Times New Roman"/>
                <a:cs typeface="Times New Roman"/>
              </a:rPr>
              <a:t>strips of land. </a:t>
            </a:r>
            <a:r>
              <a:rPr lang="en-IN" dirty="0">
                <a:latin typeface="Times New Roman"/>
                <a:cs typeface="Times New Roman"/>
              </a:rPr>
              <a:t>This </a:t>
            </a:r>
            <a:r>
              <a:rPr lang="en-IN" spc="-5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also  </a:t>
            </a:r>
            <a:r>
              <a:rPr lang="en-IN" spc="-5" dirty="0">
                <a:latin typeface="Times New Roman"/>
                <a:cs typeface="Times New Roman"/>
              </a:rPr>
              <a:t>known as photographic</a:t>
            </a:r>
            <a:r>
              <a:rPr lang="en-IN" spc="25" dirty="0">
                <a:latin typeface="Times New Roman"/>
                <a:cs typeface="Times New Roman"/>
              </a:rPr>
              <a:t> </a:t>
            </a:r>
            <a:r>
              <a:rPr lang="en-IN" spc="-30" dirty="0">
                <a:latin typeface="Times New Roman"/>
                <a:cs typeface="Times New Roman"/>
              </a:rPr>
              <a:t>survey.</a:t>
            </a:r>
            <a:endParaRPr lang="en-IN" dirty="0">
              <a:latin typeface="Times New Roman"/>
              <a:cs typeface="Times New Roman"/>
            </a:endParaRP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04B2E9F-55CA-429B-B860-45287FC85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5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422887E-E9BF-4284-B950-38A9CD948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0BB7B7A-8BAB-43B3-B454-D9E7B42F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object 4">
            <a:extLst>
              <a:ext uri="{FF2B5EF4-FFF2-40B4-BE49-F238E27FC236}">
                <a16:creationId xmlns="" xmlns:a16="http://schemas.microsoft.com/office/drawing/2014/main" id="{AE6BAC29-EF88-4E21-BF72-06FCB9BA5FBC}"/>
              </a:ext>
            </a:extLst>
          </p:cNvPr>
          <p:cNvSpPr txBox="1">
            <a:spLocks/>
          </p:cNvSpPr>
          <p:nvPr/>
        </p:nvSpPr>
        <p:spPr>
          <a:xfrm>
            <a:off x="2520520" y="602789"/>
            <a:ext cx="4604385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IN" sz="4000" b="1" spc="-10" dirty="0">
                <a:latin typeface="Times New Roman"/>
                <a:cs typeface="Times New Roman"/>
              </a:rPr>
              <a:t>Astronomical</a:t>
            </a:r>
            <a:r>
              <a:rPr lang="en-IN" sz="4000" b="1" spc="-20" dirty="0">
                <a:latin typeface="Times New Roman"/>
                <a:cs typeface="Times New Roman"/>
              </a:rPr>
              <a:t> </a:t>
            </a:r>
            <a:r>
              <a:rPr lang="en-IN" sz="4000" b="1" spc="-5" dirty="0">
                <a:latin typeface="Times New Roman"/>
                <a:cs typeface="Times New Roman"/>
              </a:rPr>
              <a:t>Survey</a:t>
            </a:r>
            <a:endParaRPr lang="en-IN" sz="4000" dirty="0">
              <a:latin typeface="Times New Roman"/>
              <a:cs typeface="Times New Roman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="" xmlns:a16="http://schemas.microsoft.com/office/drawing/2014/main" id="{24AC4F47-EC6B-4B53-96A3-5A3391AA5DF4}"/>
              </a:ext>
            </a:extLst>
          </p:cNvPr>
          <p:cNvSpPr/>
          <p:nvPr/>
        </p:nvSpPr>
        <p:spPr>
          <a:xfrm>
            <a:off x="5037406" y="2943792"/>
            <a:ext cx="3960495" cy="33844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="" xmlns:a16="http://schemas.microsoft.com/office/drawing/2014/main" id="{E79DB49F-FDEC-4D05-B4A7-FD95B9917140}"/>
              </a:ext>
            </a:extLst>
          </p:cNvPr>
          <p:cNvSpPr/>
          <p:nvPr/>
        </p:nvSpPr>
        <p:spPr>
          <a:xfrm>
            <a:off x="465406" y="1503650"/>
            <a:ext cx="4211955" cy="3600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997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E5FAD58-E310-4B22-AD6A-FEE55DADD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45E219F-54DC-44AD-97C9-6994902E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3CB7FA1-03FA-4101-B3A4-FAFA2B053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object 4">
            <a:extLst>
              <a:ext uri="{FF2B5EF4-FFF2-40B4-BE49-F238E27FC236}">
                <a16:creationId xmlns="" xmlns:a16="http://schemas.microsoft.com/office/drawing/2014/main" id="{F4BD18B2-5C9A-46D6-9FB1-17DFC4D85B85}"/>
              </a:ext>
            </a:extLst>
          </p:cNvPr>
          <p:cNvSpPr txBox="1">
            <a:spLocks/>
          </p:cNvSpPr>
          <p:nvPr/>
        </p:nvSpPr>
        <p:spPr>
          <a:xfrm>
            <a:off x="2271141" y="511886"/>
            <a:ext cx="4604385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IN" sz="4000" b="1" spc="-10">
                <a:latin typeface="Times New Roman"/>
                <a:cs typeface="Times New Roman"/>
              </a:rPr>
              <a:t>Astronomical</a:t>
            </a:r>
            <a:r>
              <a:rPr lang="en-IN" sz="4000" b="1" spc="-20">
                <a:latin typeface="Times New Roman"/>
                <a:cs typeface="Times New Roman"/>
              </a:rPr>
              <a:t> </a:t>
            </a:r>
            <a:r>
              <a:rPr lang="en-IN" sz="4000" b="1" spc="-5">
                <a:latin typeface="Times New Roman"/>
                <a:cs typeface="Times New Roman"/>
              </a:rPr>
              <a:t>Survey</a:t>
            </a:r>
            <a:endParaRPr lang="en-IN" sz="4000">
              <a:latin typeface="Times New Roman"/>
              <a:cs typeface="Times New Roman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="" xmlns:a16="http://schemas.microsoft.com/office/drawing/2014/main" id="{2285F2BB-13AA-4077-ADEE-6EE2713DA2B8}"/>
              </a:ext>
            </a:extLst>
          </p:cNvPr>
          <p:cNvSpPr/>
          <p:nvPr/>
        </p:nvSpPr>
        <p:spPr>
          <a:xfrm>
            <a:off x="395541" y="1628775"/>
            <a:ext cx="4176522" cy="3168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="" xmlns:a16="http://schemas.microsoft.com/office/drawing/2014/main" id="{7DEDDF07-9767-40E0-B538-65DCBBE27E4F}"/>
              </a:ext>
            </a:extLst>
          </p:cNvPr>
          <p:cNvSpPr/>
          <p:nvPr/>
        </p:nvSpPr>
        <p:spPr>
          <a:xfrm>
            <a:off x="4860035" y="2949282"/>
            <a:ext cx="3888486" cy="32880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8952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1D4EB3C-06B5-4906-AABE-FF78391D4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93D5ED1-DA5F-4F66-87F2-A13E1F9A6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626D978-8DF1-4F4A-BF9A-98A4E1702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object 4">
            <a:extLst>
              <a:ext uri="{FF2B5EF4-FFF2-40B4-BE49-F238E27FC236}">
                <a16:creationId xmlns="" xmlns:a16="http://schemas.microsoft.com/office/drawing/2014/main" id="{AECE9EB0-2B29-418B-97A8-52D184F7548A}"/>
              </a:ext>
            </a:extLst>
          </p:cNvPr>
          <p:cNvSpPr txBox="1">
            <a:spLocks/>
          </p:cNvSpPr>
          <p:nvPr/>
        </p:nvSpPr>
        <p:spPr>
          <a:xfrm>
            <a:off x="2905505" y="318934"/>
            <a:ext cx="5324095" cy="84446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IN" b="1">
                <a:latin typeface="Times New Roman"/>
                <a:cs typeface="Times New Roman"/>
              </a:rPr>
              <a:t>Aerial</a:t>
            </a:r>
            <a:r>
              <a:rPr lang="en-IN" b="1" spc="-90">
                <a:latin typeface="Times New Roman"/>
                <a:cs typeface="Times New Roman"/>
              </a:rPr>
              <a:t> </a:t>
            </a:r>
            <a:r>
              <a:rPr lang="en-IN" b="1">
                <a:latin typeface="Times New Roman"/>
                <a:cs typeface="Times New Roman"/>
              </a:rPr>
              <a:t>Survey</a:t>
            </a:r>
            <a:endParaRPr lang="en-IN" b="1" dirty="0">
              <a:latin typeface="Times New Roman"/>
              <a:cs typeface="Times New Roman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="" xmlns:a16="http://schemas.microsoft.com/office/drawing/2014/main" id="{D49C9FE9-ABBC-42A5-8786-92E3B32BCB23}"/>
              </a:ext>
            </a:extLst>
          </p:cNvPr>
          <p:cNvSpPr/>
          <p:nvPr/>
        </p:nvSpPr>
        <p:spPr>
          <a:xfrm>
            <a:off x="323532" y="1556854"/>
            <a:ext cx="4320540" cy="4968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="" xmlns:a16="http://schemas.microsoft.com/office/drawing/2014/main" id="{851BEF6F-0BDB-4CFD-88C6-2AFE314F6DAB}"/>
              </a:ext>
            </a:extLst>
          </p:cNvPr>
          <p:cNvSpPr/>
          <p:nvPr/>
        </p:nvSpPr>
        <p:spPr>
          <a:xfrm>
            <a:off x="4860035" y="2060803"/>
            <a:ext cx="3960494" cy="3600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162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BB6317-5331-4183-9BEE-89788089D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/>
                <a:cs typeface="Times New Roman"/>
              </a:rPr>
              <a:t>Uses of</a:t>
            </a:r>
            <a:r>
              <a:rPr lang="en-IN" b="1" spc="-7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8D9438-819C-4832-8D59-E6C4840FF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401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dirty="0">
                <a:latin typeface="Times New Roman"/>
                <a:cs typeface="Times New Roman"/>
              </a:rPr>
              <a:t>The	survey</a:t>
            </a:r>
            <a:r>
              <a:rPr lang="en-IN" spc="-15" dirty="0">
                <a:latin typeface="Times New Roman"/>
                <a:cs typeface="Times New Roman"/>
              </a:rPr>
              <a:t>i</a:t>
            </a:r>
            <a:r>
              <a:rPr lang="en-IN" dirty="0">
                <a:latin typeface="Times New Roman"/>
                <a:cs typeface="Times New Roman"/>
              </a:rPr>
              <a:t>ng	may	be	used	for </a:t>
            </a:r>
            <a:r>
              <a:rPr lang="en-IN" spc="-5" dirty="0">
                <a:latin typeface="Times New Roman"/>
                <a:cs typeface="Times New Roman"/>
              </a:rPr>
              <a:t>follo</a:t>
            </a:r>
            <a:r>
              <a:rPr lang="en-IN" spc="5" dirty="0">
                <a:latin typeface="Times New Roman"/>
                <a:cs typeface="Times New Roman"/>
              </a:rPr>
              <a:t>w</a:t>
            </a:r>
            <a:r>
              <a:rPr lang="en-IN" spc="-5" dirty="0">
                <a:latin typeface="Times New Roman"/>
                <a:cs typeface="Times New Roman"/>
              </a:rPr>
              <a:t>ing</a:t>
            </a:r>
            <a:endParaRPr lang="en-IN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IN" spc="-5" dirty="0">
                <a:latin typeface="Times New Roman"/>
                <a:cs typeface="Times New Roman"/>
              </a:rPr>
              <a:t>purposes:</a:t>
            </a:r>
          </a:p>
          <a:p>
            <a:r>
              <a:rPr lang="en-IN" spc="-5" dirty="0">
                <a:latin typeface="Times New Roman"/>
                <a:cs typeface="Times New Roman"/>
              </a:rPr>
              <a:t>To</a:t>
            </a:r>
            <a:r>
              <a:rPr lang="en-IN" dirty="0">
                <a:latin typeface="Times New Roman"/>
                <a:cs typeface="Times New Roman"/>
              </a:rPr>
              <a:t> prep</a:t>
            </a:r>
            <a:r>
              <a:rPr lang="en-IN" spc="5" dirty="0">
                <a:latin typeface="Times New Roman"/>
                <a:cs typeface="Times New Roman"/>
              </a:rPr>
              <a:t>a</a:t>
            </a:r>
            <a:r>
              <a:rPr lang="en-IN" dirty="0">
                <a:latin typeface="Times New Roman"/>
                <a:cs typeface="Times New Roman"/>
              </a:rPr>
              <a:t>re	a topograp</a:t>
            </a:r>
            <a:r>
              <a:rPr lang="en-IN" spc="10" dirty="0">
                <a:latin typeface="Times New Roman"/>
                <a:cs typeface="Times New Roman"/>
              </a:rPr>
              <a:t>h</a:t>
            </a:r>
            <a:r>
              <a:rPr lang="en-IN" dirty="0">
                <a:latin typeface="Times New Roman"/>
                <a:cs typeface="Times New Roman"/>
              </a:rPr>
              <a:t>ical	map	which </a:t>
            </a:r>
            <a:r>
              <a:rPr lang="en-IN" spc="-5" dirty="0">
                <a:latin typeface="Times New Roman"/>
                <a:cs typeface="Times New Roman"/>
              </a:rPr>
              <a:t>sh</a:t>
            </a:r>
            <a:r>
              <a:rPr lang="en-IN" dirty="0">
                <a:latin typeface="Times New Roman"/>
                <a:cs typeface="Times New Roman"/>
              </a:rPr>
              <a:t>o</a:t>
            </a:r>
            <a:r>
              <a:rPr lang="en-IN" spc="-5" dirty="0">
                <a:latin typeface="Times New Roman"/>
                <a:cs typeface="Times New Roman"/>
              </a:rPr>
              <a:t>ws  hills, valleys, rivers, forests, villages, towns</a:t>
            </a:r>
            <a:r>
              <a:rPr lang="en-IN" spc="15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etc.</a:t>
            </a:r>
          </a:p>
          <a:p>
            <a:pPr fontAlgn="t"/>
            <a:r>
              <a:rPr lang="en-IN" spc="-5" dirty="0">
                <a:latin typeface="Times New Roman"/>
                <a:cs typeface="Times New Roman"/>
              </a:rPr>
              <a:t>To prepare a cadastral map which shows the boundaries of </a:t>
            </a:r>
            <a:r>
              <a:rPr lang="en-IN" spc="-5" dirty="0" err="1">
                <a:latin typeface="Times New Roman"/>
                <a:cs typeface="Times New Roman"/>
              </a:rPr>
              <a:t>fields,plots,houses</a:t>
            </a:r>
            <a:r>
              <a:rPr lang="en-IN" spc="-5" dirty="0">
                <a:latin typeface="Times New Roman"/>
                <a:cs typeface="Times New Roman"/>
              </a:rPr>
              <a:t> an 	other properties.</a:t>
            </a:r>
          </a:p>
          <a:p>
            <a:pPr fontAlgn="t"/>
            <a:r>
              <a:rPr lang="en-IN" spc="-105" dirty="0">
                <a:latin typeface="Times New Roman"/>
                <a:cs typeface="Times New Roman"/>
              </a:rPr>
              <a:t>To </a:t>
            </a:r>
            <a:r>
              <a:rPr lang="en-IN" dirty="0">
                <a:latin typeface="Times New Roman"/>
                <a:cs typeface="Times New Roman"/>
              </a:rPr>
              <a:t>prepare an engineering map which </a:t>
            </a:r>
            <a:r>
              <a:rPr lang="en-IN" spc="-5" dirty="0">
                <a:latin typeface="Times New Roman"/>
                <a:cs typeface="Times New Roman"/>
              </a:rPr>
              <a:t>shows </a:t>
            </a:r>
            <a:r>
              <a:rPr lang="en-IN" dirty="0">
                <a:latin typeface="Times New Roman"/>
                <a:cs typeface="Times New Roman"/>
              </a:rPr>
              <a:t>the  </a:t>
            </a:r>
            <a:r>
              <a:rPr lang="en-IN" spc="-5" dirty="0">
                <a:latin typeface="Times New Roman"/>
                <a:cs typeface="Times New Roman"/>
              </a:rPr>
              <a:t>position of </a:t>
            </a:r>
            <a:r>
              <a:rPr lang="en-IN" dirty="0">
                <a:latin typeface="Times New Roman"/>
                <a:cs typeface="Times New Roman"/>
              </a:rPr>
              <a:t>engineering works such </a:t>
            </a:r>
            <a:r>
              <a:rPr lang="en-IN" spc="-5" dirty="0">
                <a:latin typeface="Times New Roman"/>
                <a:cs typeface="Times New Roman"/>
              </a:rPr>
              <a:t>as </a:t>
            </a:r>
            <a:r>
              <a:rPr lang="en-IN" dirty="0">
                <a:latin typeface="Times New Roman"/>
                <a:cs typeface="Times New Roman"/>
              </a:rPr>
              <a:t>buildings,  </a:t>
            </a:r>
            <a:r>
              <a:rPr lang="en-IN" spc="-5" dirty="0">
                <a:latin typeface="Times New Roman"/>
                <a:cs typeface="Times New Roman"/>
              </a:rPr>
              <a:t>roads, railways, dams,</a:t>
            </a:r>
            <a:r>
              <a:rPr lang="en-IN" spc="3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canals.</a:t>
            </a:r>
            <a:endParaRPr lang="en-IN" dirty="0">
              <a:latin typeface="Times New Roman"/>
              <a:cs typeface="Times New Roman"/>
            </a:endParaRPr>
          </a:p>
          <a:p>
            <a:pPr fontAlgn="t"/>
            <a:endParaRPr lang="en-IN" spc="-5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IN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A57D349-76D7-4B74-B45D-99365C50E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238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2960B0-A34C-4DEF-AFEA-CF21E8487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/>
                <a:cs typeface="Times New Roman"/>
              </a:rPr>
              <a:t>Uses of</a:t>
            </a:r>
            <a:r>
              <a:rPr lang="en-IN" b="1" spc="-7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E56382A-C6B1-4E9F-87FB-DFD3EB46F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55600" marR="5715" algn="just">
              <a:lnSpc>
                <a:spcPct val="100000"/>
              </a:lnSpc>
              <a:spcBef>
                <a:spcPts val="105"/>
              </a:spcBef>
            </a:pPr>
            <a:r>
              <a:rPr lang="en-IN" spc="-229" dirty="0">
                <a:latin typeface="Times New Roman"/>
                <a:cs typeface="Times New Roman"/>
              </a:rPr>
              <a:t>T</a:t>
            </a:r>
            <a:r>
              <a:rPr lang="en-IN" dirty="0">
                <a:latin typeface="Times New Roman"/>
                <a:cs typeface="Times New Roman"/>
              </a:rPr>
              <a:t>o	pr</a:t>
            </a:r>
            <a:r>
              <a:rPr lang="en-IN" spc="-15" dirty="0">
                <a:latin typeface="Times New Roman"/>
                <a:cs typeface="Times New Roman"/>
              </a:rPr>
              <a:t>e</a:t>
            </a:r>
            <a:r>
              <a:rPr lang="en-IN" dirty="0">
                <a:latin typeface="Times New Roman"/>
                <a:cs typeface="Times New Roman"/>
              </a:rPr>
              <a:t>pare a cont</a:t>
            </a:r>
            <a:r>
              <a:rPr lang="en-IN" spc="-20" dirty="0">
                <a:latin typeface="Times New Roman"/>
                <a:cs typeface="Times New Roman"/>
              </a:rPr>
              <a:t>o</a:t>
            </a:r>
            <a:r>
              <a:rPr lang="en-IN" dirty="0">
                <a:latin typeface="Times New Roman"/>
                <a:cs typeface="Times New Roman"/>
              </a:rPr>
              <a:t>ur	map </a:t>
            </a:r>
            <a:r>
              <a:rPr lang="en-IN" spc="-15" dirty="0">
                <a:latin typeface="Times New Roman"/>
                <a:cs typeface="Times New Roman"/>
              </a:rPr>
              <a:t>to </a:t>
            </a:r>
            <a:r>
              <a:rPr lang="en-IN" dirty="0">
                <a:latin typeface="Times New Roman"/>
                <a:cs typeface="Times New Roman"/>
              </a:rPr>
              <a:t>k</a:t>
            </a:r>
            <a:r>
              <a:rPr lang="en-IN" spc="-15" dirty="0">
                <a:latin typeface="Times New Roman"/>
                <a:cs typeface="Times New Roman"/>
              </a:rPr>
              <a:t>n</a:t>
            </a:r>
            <a:r>
              <a:rPr lang="en-IN" dirty="0">
                <a:latin typeface="Times New Roman"/>
                <a:cs typeface="Times New Roman"/>
              </a:rPr>
              <a:t>ow the topography of </a:t>
            </a:r>
            <a:r>
              <a:rPr lang="en-IN" spc="-5" dirty="0">
                <a:latin typeface="Times New Roman"/>
                <a:cs typeface="Times New Roman"/>
              </a:rPr>
              <a:t>the </a:t>
            </a:r>
            <a:r>
              <a:rPr lang="en-IN" dirty="0">
                <a:latin typeface="Times New Roman"/>
                <a:cs typeface="Times New Roman"/>
              </a:rPr>
              <a:t>area </a:t>
            </a:r>
            <a:r>
              <a:rPr lang="en-IN" spc="-10" dirty="0">
                <a:latin typeface="Times New Roman"/>
                <a:cs typeface="Times New Roman"/>
              </a:rPr>
              <a:t>to </a:t>
            </a:r>
            <a:r>
              <a:rPr lang="en-IN" spc="-5" dirty="0">
                <a:latin typeface="Times New Roman"/>
                <a:cs typeface="Times New Roman"/>
              </a:rPr>
              <a:t>find </a:t>
            </a:r>
            <a:r>
              <a:rPr lang="en-IN" dirty="0">
                <a:latin typeface="Times New Roman"/>
                <a:cs typeface="Times New Roman"/>
              </a:rPr>
              <a:t>out </a:t>
            </a:r>
            <a:r>
              <a:rPr lang="en-IN" spc="-5" dirty="0">
                <a:latin typeface="Times New Roman"/>
                <a:cs typeface="Times New Roman"/>
              </a:rPr>
              <a:t>the </a:t>
            </a:r>
            <a:r>
              <a:rPr lang="en-IN" dirty="0">
                <a:latin typeface="Times New Roman"/>
                <a:cs typeface="Times New Roman"/>
              </a:rPr>
              <a:t>best  possible site for roads, railways, </a:t>
            </a:r>
            <a:r>
              <a:rPr lang="en-IN" spc="-5" dirty="0">
                <a:latin typeface="Times New Roman"/>
                <a:cs typeface="Times New Roman"/>
              </a:rPr>
              <a:t>bridges,  </a:t>
            </a:r>
            <a:r>
              <a:rPr lang="en-IN" dirty="0">
                <a:latin typeface="Times New Roman"/>
                <a:cs typeface="Times New Roman"/>
              </a:rPr>
              <a:t>reservoirs, canals,</a:t>
            </a:r>
            <a:r>
              <a:rPr lang="en-IN" spc="-6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etc.</a:t>
            </a:r>
          </a:p>
          <a:p>
            <a:pPr marL="355600" marR="508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pc="-5" dirty="0">
                <a:latin typeface="Times New Roman"/>
                <a:cs typeface="Times New Roman"/>
              </a:rPr>
              <a:t>Surveying is </a:t>
            </a:r>
            <a:r>
              <a:rPr lang="en-IN" dirty="0">
                <a:latin typeface="Times New Roman"/>
                <a:cs typeface="Times New Roman"/>
              </a:rPr>
              <a:t>also used </a:t>
            </a:r>
            <a:r>
              <a:rPr lang="en-IN" spc="-10" dirty="0">
                <a:latin typeface="Times New Roman"/>
                <a:cs typeface="Times New Roman"/>
              </a:rPr>
              <a:t>to </a:t>
            </a:r>
            <a:r>
              <a:rPr lang="en-IN" dirty="0">
                <a:latin typeface="Times New Roman"/>
                <a:cs typeface="Times New Roman"/>
              </a:rPr>
              <a:t>prepare </a:t>
            </a:r>
            <a:r>
              <a:rPr lang="en-IN" spc="-5" dirty="0">
                <a:latin typeface="Times New Roman"/>
                <a:cs typeface="Times New Roman"/>
              </a:rPr>
              <a:t>military </a:t>
            </a:r>
            <a:r>
              <a:rPr lang="en-IN" dirty="0">
                <a:latin typeface="Times New Roman"/>
                <a:cs typeface="Times New Roman"/>
              </a:rPr>
              <a:t>map,  geological map, archaeological map</a:t>
            </a:r>
            <a:r>
              <a:rPr lang="en-IN" spc="-10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etc.</a:t>
            </a:r>
          </a:p>
          <a:p>
            <a:pPr marL="355600" marR="6985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1113155" algn="l"/>
                <a:tab pos="2388235" algn="l"/>
                <a:tab pos="3100705" algn="l"/>
                <a:tab pos="4129404" algn="l"/>
                <a:tab pos="4909820" algn="l"/>
                <a:tab pos="6996430" algn="l"/>
              </a:tabLst>
            </a:pPr>
            <a:r>
              <a:rPr lang="en-IN" dirty="0">
                <a:latin typeface="Times New Roman"/>
                <a:cs typeface="Times New Roman"/>
              </a:rPr>
              <a:t>For	sett</a:t>
            </a:r>
            <a:r>
              <a:rPr lang="en-IN" spc="-15" dirty="0">
                <a:latin typeface="Times New Roman"/>
                <a:cs typeface="Times New Roman"/>
              </a:rPr>
              <a:t>i</a:t>
            </a:r>
            <a:r>
              <a:rPr lang="en-IN" dirty="0">
                <a:latin typeface="Times New Roman"/>
                <a:cs typeface="Times New Roman"/>
              </a:rPr>
              <a:t>ng	</a:t>
            </a:r>
            <a:r>
              <a:rPr lang="en-IN" spc="5" dirty="0">
                <a:latin typeface="Times New Roman"/>
                <a:cs typeface="Times New Roman"/>
              </a:rPr>
              <a:t>ou</a:t>
            </a:r>
            <a:r>
              <a:rPr lang="en-IN" dirty="0">
                <a:latin typeface="Times New Roman"/>
                <a:cs typeface="Times New Roman"/>
              </a:rPr>
              <a:t>t	work	</a:t>
            </a:r>
            <a:r>
              <a:rPr lang="en-IN" spc="-10" dirty="0">
                <a:latin typeface="Times New Roman"/>
                <a:cs typeface="Times New Roman"/>
              </a:rPr>
              <a:t>an</a:t>
            </a:r>
            <a:r>
              <a:rPr lang="en-IN" dirty="0">
                <a:latin typeface="Times New Roman"/>
                <a:cs typeface="Times New Roman"/>
              </a:rPr>
              <a:t>d	</a:t>
            </a:r>
            <a:r>
              <a:rPr lang="en-IN" spc="-20" dirty="0" err="1">
                <a:latin typeface="Times New Roman"/>
                <a:cs typeface="Times New Roman"/>
              </a:rPr>
              <a:t>t</a:t>
            </a:r>
            <a:r>
              <a:rPr lang="en-IN" dirty="0" err="1">
                <a:latin typeface="Times New Roman"/>
                <a:cs typeface="Times New Roman"/>
              </a:rPr>
              <a:t>ransferr</a:t>
            </a:r>
            <a:r>
              <a:rPr lang="en-IN" spc="-20" dirty="0" err="1">
                <a:latin typeface="Times New Roman"/>
                <a:cs typeface="Times New Roman"/>
              </a:rPr>
              <a:t>i</a:t>
            </a:r>
            <a:r>
              <a:rPr lang="en-IN" dirty="0" err="1">
                <a:latin typeface="Times New Roman"/>
                <a:cs typeface="Times New Roman"/>
              </a:rPr>
              <a:t>ngd</a:t>
            </a:r>
            <a:r>
              <a:rPr lang="en-IN" spc="5" dirty="0" err="1">
                <a:latin typeface="Times New Roman"/>
                <a:cs typeface="Times New Roman"/>
              </a:rPr>
              <a:t>e</a:t>
            </a:r>
            <a:r>
              <a:rPr lang="en-IN" spc="-20" dirty="0" err="1">
                <a:latin typeface="Times New Roman"/>
                <a:cs typeface="Times New Roman"/>
              </a:rPr>
              <a:t>t</a:t>
            </a:r>
            <a:r>
              <a:rPr lang="en-IN" dirty="0" err="1">
                <a:latin typeface="Times New Roman"/>
                <a:cs typeface="Times New Roman"/>
              </a:rPr>
              <a:t>ails</a:t>
            </a:r>
            <a:r>
              <a:rPr lang="en-IN" dirty="0">
                <a:latin typeface="Times New Roman"/>
                <a:cs typeface="Times New Roman"/>
              </a:rPr>
              <a:t>  from the map on the</a:t>
            </a:r>
            <a:r>
              <a:rPr lang="en-IN" spc="-85" dirty="0">
                <a:latin typeface="Times New Roman"/>
                <a:cs typeface="Times New Roman"/>
              </a:rPr>
              <a:t> </a:t>
            </a:r>
            <a:r>
              <a:rPr lang="en-IN" spc="5" dirty="0">
                <a:latin typeface="Times New Roman"/>
                <a:cs typeface="Times New Roman"/>
              </a:rPr>
              <a:t>ground.</a:t>
            </a:r>
            <a:endParaRPr lang="en-IN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IN" dirty="0">
                <a:latin typeface="Times New Roman"/>
                <a:cs typeface="Times New Roman"/>
              </a:rPr>
              <a:t>	</a:t>
            </a: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617B780-C165-4C41-B470-BB448B2B3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66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CD2C72-54B8-426E-9BCC-5D5A9EDE7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/>
                <a:cs typeface="Times New Roman"/>
              </a:rPr>
              <a:t>Primary Divisions of</a:t>
            </a:r>
            <a:r>
              <a:rPr lang="en-IN" b="1" spc="-65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36E632-E7AF-4B86-9A6E-21D5AC033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en-IN" dirty="0"/>
              <a:t>We know that the shape of earth is spheroidal,</a:t>
            </a:r>
          </a:p>
          <a:p>
            <a:pPr marL="8128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en-IN" dirty="0"/>
              <a:t>thus the surface is obviously curved.</a:t>
            </a:r>
          </a:p>
          <a:p>
            <a:pPr marL="81280" marR="508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en-IN" dirty="0"/>
              <a:t> </a:t>
            </a:r>
            <a:r>
              <a:rPr lang="en-IN" spc="-5" dirty="0"/>
              <a:t>Surveying is </a:t>
            </a:r>
            <a:r>
              <a:rPr lang="en-IN" dirty="0"/>
              <a:t>primarily </a:t>
            </a:r>
            <a:r>
              <a:rPr lang="en-IN" spc="-5" dirty="0"/>
              <a:t>divided into  </a:t>
            </a:r>
            <a:r>
              <a:rPr lang="en-IN" dirty="0"/>
              <a:t>two </a:t>
            </a:r>
            <a:r>
              <a:rPr lang="en-IN" spc="-5" dirty="0"/>
              <a:t>types </a:t>
            </a:r>
            <a:r>
              <a:rPr lang="en-IN" dirty="0"/>
              <a:t>considering </a:t>
            </a:r>
            <a:r>
              <a:rPr lang="en-IN" spc="-5" dirty="0"/>
              <a:t>the curvature of the  </a:t>
            </a:r>
            <a:r>
              <a:rPr lang="en-IN" spc="-285" dirty="0"/>
              <a:t>earth's</a:t>
            </a:r>
            <a:r>
              <a:rPr lang="en-IN" spc="-35" dirty="0"/>
              <a:t> </a:t>
            </a:r>
            <a:r>
              <a:rPr lang="en-IN" dirty="0"/>
              <a:t>surface.</a:t>
            </a:r>
          </a:p>
          <a:p>
            <a:pPr marL="355600"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dirty="0"/>
              <a:t>Plane</a:t>
            </a:r>
            <a:r>
              <a:rPr lang="en-IN" spc="-25" dirty="0"/>
              <a:t> </a:t>
            </a:r>
            <a:r>
              <a:rPr lang="en-IN" dirty="0"/>
              <a:t>Surveying</a:t>
            </a:r>
          </a:p>
          <a:p>
            <a:pPr marL="35560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dirty="0"/>
              <a:t>Geodetic</a:t>
            </a:r>
            <a:r>
              <a:rPr lang="en-IN" spc="-40" dirty="0"/>
              <a:t> </a:t>
            </a:r>
            <a:r>
              <a:rPr lang="en-IN" dirty="0"/>
              <a:t>Surveying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E644CC6-D566-44A5-9BFB-5CDFCEDFF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83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64DE3A-7EC3-432F-947A-A27757C9A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Primary Divisions of</a:t>
            </a:r>
            <a:r>
              <a:rPr lang="en-IN" spc="-70" dirty="0"/>
              <a:t> </a:t>
            </a:r>
            <a:r>
              <a:rPr lang="en-IN" dirty="0"/>
              <a:t>Surveying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CF06167-21F2-4E39-B381-377A4F07B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2700" indent="0">
              <a:spcBef>
                <a:spcPts val="495"/>
              </a:spcBef>
              <a:buNone/>
              <a:tabLst>
                <a:tab pos="354965" algn="l"/>
                <a:tab pos="355600" algn="l"/>
              </a:tabLst>
            </a:pPr>
            <a:r>
              <a:rPr lang="en-IN" sz="3600" b="1" dirty="0">
                <a:latin typeface="Times New Roman"/>
                <a:cs typeface="Times New Roman"/>
              </a:rPr>
              <a:t>Plain</a:t>
            </a:r>
            <a:r>
              <a:rPr lang="en-IN" sz="3600" b="1" spc="-45" dirty="0">
                <a:latin typeface="Times New Roman"/>
                <a:cs typeface="Times New Roman"/>
              </a:rPr>
              <a:t> </a:t>
            </a:r>
            <a:r>
              <a:rPr lang="en-IN" sz="3600" b="1" dirty="0">
                <a:latin typeface="Times New Roman"/>
                <a:cs typeface="Times New Roman"/>
              </a:rPr>
              <a:t>Surveying</a:t>
            </a:r>
            <a:endParaRPr lang="en-IN" sz="3600" dirty="0">
              <a:latin typeface="Times New Roman"/>
              <a:cs typeface="Times New Roman"/>
            </a:endParaRPr>
          </a:p>
          <a:p>
            <a:pPr marL="355600" marR="5080" algn="just">
              <a:lnSpc>
                <a:spcPct val="90000"/>
              </a:lnSpc>
              <a:spcBef>
                <a:spcPts val="66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The </a:t>
            </a:r>
            <a:r>
              <a:rPr lang="en-IN" spc="-5" dirty="0">
                <a:latin typeface="Times New Roman"/>
                <a:cs typeface="Times New Roman"/>
              </a:rPr>
              <a:t>plain surveying </a:t>
            </a:r>
            <a:r>
              <a:rPr lang="en-IN" dirty="0">
                <a:latin typeface="Times New Roman"/>
                <a:cs typeface="Times New Roman"/>
              </a:rPr>
              <a:t>is </a:t>
            </a:r>
            <a:r>
              <a:rPr lang="en-IN" spc="-5" dirty="0">
                <a:latin typeface="Times New Roman"/>
                <a:cs typeface="Times New Roman"/>
              </a:rPr>
              <a:t>that type </a:t>
            </a:r>
            <a:r>
              <a:rPr lang="en-IN" dirty="0">
                <a:latin typeface="Times New Roman"/>
                <a:cs typeface="Times New Roman"/>
              </a:rPr>
              <a:t>of surveying in </a:t>
            </a:r>
            <a:r>
              <a:rPr lang="en-IN" spc="-5" dirty="0">
                <a:latin typeface="Times New Roman"/>
                <a:cs typeface="Times New Roman"/>
              </a:rPr>
              <a:t>which  </a:t>
            </a:r>
            <a:r>
              <a:rPr lang="en-IN" dirty="0">
                <a:latin typeface="Times New Roman"/>
                <a:cs typeface="Times New Roman"/>
              </a:rPr>
              <a:t>earth </a:t>
            </a:r>
            <a:r>
              <a:rPr lang="en-IN" spc="-5" dirty="0">
                <a:latin typeface="Times New Roman"/>
                <a:cs typeface="Times New Roman"/>
              </a:rPr>
              <a:t>surface </a:t>
            </a:r>
            <a:r>
              <a:rPr lang="en-IN" dirty="0">
                <a:latin typeface="Times New Roman"/>
                <a:cs typeface="Times New Roman"/>
              </a:rPr>
              <a:t>is </a:t>
            </a:r>
            <a:r>
              <a:rPr lang="en-IN" spc="-5" dirty="0">
                <a:latin typeface="Times New Roman"/>
                <a:cs typeface="Times New Roman"/>
              </a:rPr>
              <a:t>considered as </a:t>
            </a:r>
            <a:r>
              <a:rPr lang="en-IN" dirty="0">
                <a:latin typeface="Times New Roman"/>
                <a:cs typeface="Times New Roman"/>
              </a:rPr>
              <a:t>a </a:t>
            </a:r>
            <a:r>
              <a:rPr lang="en-IN" spc="-5" dirty="0">
                <a:latin typeface="Times New Roman"/>
                <a:cs typeface="Times New Roman"/>
              </a:rPr>
              <a:t>plane </a:t>
            </a:r>
            <a:r>
              <a:rPr lang="en-IN" dirty="0">
                <a:latin typeface="Times New Roman"/>
                <a:cs typeface="Times New Roman"/>
              </a:rPr>
              <a:t>and the curvature  of the earth is ignored. </a:t>
            </a:r>
          </a:p>
          <a:p>
            <a:pPr marL="355600" marR="5080" algn="just">
              <a:lnSpc>
                <a:spcPct val="90000"/>
              </a:lnSpc>
              <a:spcBef>
                <a:spcPts val="66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In such </a:t>
            </a:r>
            <a:r>
              <a:rPr lang="en-IN" spc="-5" dirty="0">
                <a:latin typeface="Times New Roman"/>
                <a:cs typeface="Times New Roman"/>
              </a:rPr>
              <a:t>surveying </a:t>
            </a:r>
            <a:r>
              <a:rPr lang="en-IN" dirty="0">
                <a:latin typeface="Times New Roman"/>
                <a:cs typeface="Times New Roman"/>
              </a:rPr>
              <a:t>a line joining  any two </a:t>
            </a:r>
            <a:r>
              <a:rPr lang="en-IN" spc="-5" dirty="0">
                <a:latin typeface="Times New Roman"/>
                <a:cs typeface="Times New Roman"/>
              </a:rPr>
              <a:t>stations </a:t>
            </a:r>
            <a:r>
              <a:rPr lang="en-IN" spc="-10" dirty="0">
                <a:latin typeface="Times New Roman"/>
                <a:cs typeface="Times New Roman"/>
              </a:rPr>
              <a:t>is </a:t>
            </a:r>
            <a:r>
              <a:rPr lang="en-IN" spc="-5" dirty="0">
                <a:latin typeface="Times New Roman"/>
                <a:cs typeface="Times New Roman"/>
              </a:rPr>
              <a:t>considered to </a:t>
            </a:r>
            <a:r>
              <a:rPr lang="en-IN" dirty="0">
                <a:latin typeface="Times New Roman"/>
                <a:cs typeface="Times New Roman"/>
              </a:rPr>
              <a:t>be straight.</a:t>
            </a:r>
          </a:p>
          <a:p>
            <a:pPr marL="355600" marR="5080" algn="just">
              <a:lnSpc>
                <a:spcPct val="90000"/>
              </a:lnSpc>
              <a:spcBef>
                <a:spcPts val="66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The  </a:t>
            </a:r>
            <a:r>
              <a:rPr lang="en-IN" spc="-5" dirty="0">
                <a:latin typeface="Times New Roman"/>
                <a:cs typeface="Times New Roman"/>
              </a:rPr>
              <a:t>triangle formed </a:t>
            </a:r>
            <a:r>
              <a:rPr lang="en-IN" dirty="0">
                <a:latin typeface="Times New Roman"/>
                <a:cs typeface="Times New Roman"/>
              </a:rPr>
              <a:t>by </a:t>
            </a:r>
            <a:r>
              <a:rPr lang="en-IN" spc="-5" dirty="0">
                <a:latin typeface="Times New Roman"/>
                <a:cs typeface="Times New Roman"/>
              </a:rPr>
              <a:t>any </a:t>
            </a:r>
            <a:r>
              <a:rPr lang="en-IN" dirty="0">
                <a:latin typeface="Times New Roman"/>
                <a:cs typeface="Times New Roman"/>
              </a:rPr>
              <a:t>three </a:t>
            </a:r>
            <a:r>
              <a:rPr lang="en-IN" spc="-5" dirty="0">
                <a:latin typeface="Times New Roman"/>
                <a:cs typeface="Times New Roman"/>
              </a:rPr>
              <a:t>points is considered </a:t>
            </a:r>
            <a:r>
              <a:rPr lang="en-IN" spc="-10" dirty="0">
                <a:latin typeface="Times New Roman"/>
                <a:cs typeface="Times New Roman"/>
              </a:rPr>
              <a:t>as </a:t>
            </a:r>
            <a:r>
              <a:rPr lang="en-IN" dirty="0">
                <a:latin typeface="Times New Roman"/>
                <a:cs typeface="Times New Roman"/>
              </a:rPr>
              <a:t>a  </a:t>
            </a:r>
            <a:r>
              <a:rPr lang="en-IN" spc="-5" dirty="0">
                <a:latin typeface="Times New Roman"/>
                <a:cs typeface="Times New Roman"/>
              </a:rPr>
              <a:t>plane triangle, </a:t>
            </a:r>
            <a:r>
              <a:rPr lang="en-IN" dirty="0">
                <a:latin typeface="Times New Roman"/>
                <a:cs typeface="Times New Roman"/>
              </a:rPr>
              <a:t>and the </a:t>
            </a:r>
            <a:r>
              <a:rPr lang="en-IN" spc="-5" dirty="0">
                <a:latin typeface="Times New Roman"/>
                <a:cs typeface="Times New Roman"/>
              </a:rPr>
              <a:t>angles </a:t>
            </a:r>
            <a:r>
              <a:rPr lang="en-IN" dirty="0">
                <a:latin typeface="Times New Roman"/>
                <a:cs typeface="Times New Roman"/>
              </a:rPr>
              <a:t>of the </a:t>
            </a:r>
            <a:r>
              <a:rPr lang="en-IN" spc="-5" dirty="0">
                <a:latin typeface="Times New Roman"/>
                <a:cs typeface="Times New Roman"/>
              </a:rPr>
              <a:t>triangle </a:t>
            </a:r>
            <a:r>
              <a:rPr lang="en-IN" dirty="0">
                <a:latin typeface="Times New Roman"/>
                <a:cs typeface="Times New Roman"/>
              </a:rPr>
              <a:t>are  considered </a:t>
            </a:r>
            <a:r>
              <a:rPr lang="en-IN" spc="-5" dirty="0">
                <a:latin typeface="Times New Roman"/>
                <a:cs typeface="Times New Roman"/>
              </a:rPr>
              <a:t>as </a:t>
            </a:r>
            <a:r>
              <a:rPr lang="en-IN" dirty="0">
                <a:latin typeface="Times New Roman"/>
                <a:cs typeface="Times New Roman"/>
              </a:rPr>
              <a:t>plain</a:t>
            </a:r>
            <a:r>
              <a:rPr lang="en-IN" spc="-4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angles.</a:t>
            </a:r>
          </a:p>
          <a:p>
            <a:pPr marL="355600" marR="6350" algn="just">
              <a:lnSpc>
                <a:spcPct val="90000"/>
              </a:lnSpc>
              <a:spcBef>
                <a:spcPts val="65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spc="-5" dirty="0">
                <a:latin typeface="Times New Roman"/>
                <a:cs typeface="Times New Roman"/>
              </a:rPr>
              <a:t>Surveying </a:t>
            </a:r>
            <a:r>
              <a:rPr lang="en-IN" dirty="0">
                <a:latin typeface="Times New Roman"/>
                <a:cs typeface="Times New Roman"/>
              </a:rPr>
              <a:t>is carried out </a:t>
            </a:r>
            <a:r>
              <a:rPr lang="en-IN" spc="-5" dirty="0">
                <a:latin typeface="Times New Roman"/>
                <a:cs typeface="Times New Roman"/>
              </a:rPr>
              <a:t>for </a:t>
            </a:r>
            <a:r>
              <a:rPr lang="en-IN" dirty="0">
                <a:latin typeface="Times New Roman"/>
                <a:cs typeface="Times New Roman"/>
              </a:rPr>
              <a:t>a </a:t>
            </a:r>
            <a:r>
              <a:rPr lang="en-IN" spc="-5" dirty="0">
                <a:latin typeface="Times New Roman"/>
                <a:cs typeface="Times New Roman"/>
              </a:rPr>
              <a:t>small </a:t>
            </a:r>
            <a:r>
              <a:rPr lang="en-IN" dirty="0">
                <a:latin typeface="Times New Roman"/>
                <a:cs typeface="Times New Roman"/>
              </a:rPr>
              <a:t>area of less </a:t>
            </a:r>
            <a:r>
              <a:rPr lang="en-IN" spc="-5" dirty="0">
                <a:latin typeface="Times New Roman"/>
                <a:cs typeface="Times New Roman"/>
              </a:rPr>
              <a:t>than  </a:t>
            </a:r>
            <a:r>
              <a:rPr lang="en-IN" dirty="0">
                <a:latin typeface="Times New Roman"/>
                <a:cs typeface="Times New Roman"/>
              </a:rPr>
              <a:t>250 </a:t>
            </a:r>
            <a:r>
              <a:rPr lang="en-IN" spc="-5" dirty="0">
                <a:latin typeface="Times New Roman"/>
                <a:cs typeface="Times New Roman"/>
              </a:rPr>
              <a:t>km</a:t>
            </a:r>
            <a:r>
              <a:rPr lang="en-IN" spc="-7" baseline="24691" dirty="0">
                <a:latin typeface="Times New Roman"/>
                <a:cs typeface="Times New Roman"/>
              </a:rPr>
              <a:t>2 </a:t>
            </a:r>
            <a:r>
              <a:rPr lang="en-IN" dirty="0">
                <a:latin typeface="Times New Roman"/>
                <a:cs typeface="Times New Roman"/>
              </a:rPr>
              <a:t>.</a:t>
            </a:r>
          </a:p>
          <a:p>
            <a:pPr marL="355600" marR="6350" algn="just">
              <a:lnSpc>
                <a:spcPct val="90000"/>
              </a:lnSpc>
              <a:spcBef>
                <a:spcPts val="65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 </a:t>
            </a:r>
            <a:r>
              <a:rPr lang="en-IN" spc="5" dirty="0">
                <a:latin typeface="Times New Roman"/>
                <a:cs typeface="Times New Roman"/>
              </a:rPr>
              <a:t>It </a:t>
            </a:r>
            <a:r>
              <a:rPr lang="en-IN" dirty="0">
                <a:latin typeface="Times New Roman"/>
                <a:cs typeface="Times New Roman"/>
              </a:rPr>
              <a:t>is </a:t>
            </a:r>
            <a:r>
              <a:rPr lang="en-IN" spc="-5" dirty="0">
                <a:latin typeface="Times New Roman"/>
                <a:cs typeface="Times New Roman"/>
              </a:rPr>
              <a:t>carried </a:t>
            </a:r>
            <a:r>
              <a:rPr lang="en-IN" dirty="0">
                <a:latin typeface="Times New Roman"/>
                <a:cs typeface="Times New Roman"/>
              </a:rPr>
              <a:t>out by </a:t>
            </a:r>
            <a:r>
              <a:rPr lang="en-IN" spc="-5" dirty="0">
                <a:latin typeface="Times New Roman"/>
                <a:cs typeface="Times New Roman"/>
              </a:rPr>
              <a:t>local </a:t>
            </a:r>
            <a:r>
              <a:rPr lang="en-IN" dirty="0">
                <a:latin typeface="Times New Roman"/>
                <a:cs typeface="Times New Roman"/>
              </a:rPr>
              <a:t>or state </a:t>
            </a:r>
            <a:r>
              <a:rPr lang="en-IN" spc="-5" dirty="0">
                <a:latin typeface="Times New Roman"/>
                <a:cs typeface="Times New Roman"/>
              </a:rPr>
              <a:t>agencies like  </a:t>
            </a:r>
            <a:r>
              <a:rPr lang="en-IN" dirty="0">
                <a:latin typeface="Times New Roman"/>
                <a:cs typeface="Times New Roman"/>
              </a:rPr>
              <a:t>R &amp; B department, Irrigation department, Railway  department.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59BA154-B972-41CA-8AB3-DCC0CB19B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96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E607A5-B0D4-4ED0-B457-03D46F16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latin typeface="Times New Roman"/>
                <a:cs typeface="Times New Roman"/>
              </a:rPr>
              <a:t>Plain</a:t>
            </a:r>
            <a:r>
              <a:rPr lang="en-IN" b="1" spc="-45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Surveying</a:t>
            </a:r>
            <a:r>
              <a:rPr lang="en-IN" dirty="0">
                <a:latin typeface="Times New Roman"/>
                <a:cs typeface="Times New Roman"/>
              </a:rPr>
              <a:t/>
            </a:r>
            <a:br>
              <a:rPr lang="en-IN" dirty="0">
                <a:latin typeface="Times New Roman"/>
                <a:cs typeface="Times New Roman"/>
              </a:rPr>
            </a:b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A139933-4665-45F6-9AC2-5DB3117B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="" xmlns:a16="http://schemas.microsoft.com/office/drawing/2014/main" id="{71FD80CD-BEBD-4F7A-A36C-B7AACD374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7457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B3F205-1573-4495-9C18-2E65CACAC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E76B522-34FE-4893-8C88-1AA916ACF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55600"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b="1" spc="-5" dirty="0">
                <a:latin typeface="Times New Roman"/>
                <a:cs typeface="Times New Roman"/>
              </a:rPr>
              <a:t>Geodetic</a:t>
            </a:r>
            <a:r>
              <a:rPr lang="en-IN" b="1" spc="15" dirty="0">
                <a:latin typeface="Times New Roman"/>
                <a:cs typeface="Times New Roman"/>
              </a:rPr>
              <a:t> </a:t>
            </a:r>
            <a:r>
              <a:rPr lang="en-IN" b="1" spc="-5" dirty="0">
                <a:latin typeface="Times New Roman"/>
                <a:cs typeface="Times New Roman"/>
              </a:rPr>
              <a:t>Surveying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The geodetic Surveying </a:t>
            </a:r>
            <a:r>
              <a:rPr lang="en-IN" spc="-5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that type </a:t>
            </a:r>
            <a:r>
              <a:rPr lang="en-IN" spc="-5" dirty="0">
                <a:latin typeface="Times New Roman"/>
                <a:cs typeface="Times New Roman"/>
              </a:rPr>
              <a:t>of surveying  in </a:t>
            </a:r>
            <a:r>
              <a:rPr lang="en-IN" dirty="0">
                <a:latin typeface="Times New Roman"/>
                <a:cs typeface="Times New Roman"/>
              </a:rPr>
              <a:t>which the curvature of the </a:t>
            </a:r>
            <a:r>
              <a:rPr lang="en-IN" spc="-5" dirty="0">
                <a:latin typeface="Times New Roman"/>
                <a:cs typeface="Times New Roman"/>
              </a:rPr>
              <a:t>earth </a:t>
            </a:r>
            <a:r>
              <a:rPr lang="en-IN" spc="-10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taken into  account.</a:t>
            </a:r>
          </a:p>
          <a:p>
            <a:pPr marL="355600" marR="5080" algn="just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 It </a:t>
            </a:r>
            <a:r>
              <a:rPr lang="en-IN" spc="-10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generally extended over </a:t>
            </a:r>
            <a:r>
              <a:rPr lang="en-IN" spc="-10" dirty="0">
                <a:latin typeface="Times New Roman"/>
                <a:cs typeface="Times New Roman"/>
              </a:rPr>
              <a:t>larger </a:t>
            </a:r>
            <a:r>
              <a:rPr lang="en-IN" dirty="0">
                <a:latin typeface="Times New Roman"/>
                <a:cs typeface="Times New Roman"/>
              </a:rPr>
              <a:t>areas.  The </a:t>
            </a:r>
            <a:r>
              <a:rPr lang="en-IN" spc="-5" dirty="0">
                <a:latin typeface="Times New Roman"/>
                <a:cs typeface="Times New Roman"/>
              </a:rPr>
              <a:t>line </a:t>
            </a:r>
            <a:r>
              <a:rPr lang="en-IN" dirty="0">
                <a:latin typeface="Times New Roman"/>
                <a:cs typeface="Times New Roman"/>
              </a:rPr>
              <a:t>joining any </a:t>
            </a:r>
            <a:r>
              <a:rPr lang="en-IN" spc="-5" dirty="0">
                <a:latin typeface="Times New Roman"/>
                <a:cs typeface="Times New Roman"/>
              </a:rPr>
              <a:t>two stations </a:t>
            </a:r>
            <a:r>
              <a:rPr lang="en-IN" spc="-10" dirty="0">
                <a:latin typeface="Times New Roman"/>
                <a:cs typeface="Times New Roman"/>
              </a:rPr>
              <a:t>is </a:t>
            </a:r>
            <a:r>
              <a:rPr lang="en-IN" spc="-5" dirty="0">
                <a:latin typeface="Times New Roman"/>
                <a:cs typeface="Times New Roman"/>
              </a:rPr>
              <a:t>considered as  </a:t>
            </a:r>
            <a:r>
              <a:rPr lang="en-IN" dirty="0">
                <a:latin typeface="Times New Roman"/>
                <a:cs typeface="Times New Roman"/>
              </a:rPr>
              <a:t>curved line. </a:t>
            </a:r>
          </a:p>
          <a:p>
            <a:pPr marL="355600" marR="5080" algn="just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The triangle formed </a:t>
            </a:r>
            <a:r>
              <a:rPr lang="en-IN" spc="-5" dirty="0">
                <a:latin typeface="Times New Roman"/>
                <a:cs typeface="Times New Roman"/>
              </a:rPr>
              <a:t>by any </a:t>
            </a:r>
            <a:r>
              <a:rPr lang="en-IN" dirty="0">
                <a:latin typeface="Times New Roman"/>
                <a:cs typeface="Times New Roman"/>
              </a:rPr>
              <a:t>three  </a:t>
            </a:r>
            <a:r>
              <a:rPr lang="en-IN" spc="-5" dirty="0">
                <a:latin typeface="Times New Roman"/>
                <a:cs typeface="Times New Roman"/>
              </a:rPr>
              <a:t>points </a:t>
            </a:r>
            <a:r>
              <a:rPr lang="en-IN" spc="-10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considered </a:t>
            </a:r>
            <a:r>
              <a:rPr lang="en-IN" spc="-5" dirty="0">
                <a:latin typeface="Times New Roman"/>
                <a:cs typeface="Times New Roman"/>
              </a:rPr>
              <a:t>to </a:t>
            </a:r>
            <a:r>
              <a:rPr lang="en-IN" dirty="0">
                <a:latin typeface="Times New Roman"/>
                <a:cs typeface="Times New Roman"/>
              </a:rPr>
              <a:t>be spherical and the angles  of the triangle are </a:t>
            </a:r>
            <a:r>
              <a:rPr lang="en-IN" spc="-5" dirty="0">
                <a:latin typeface="Times New Roman"/>
                <a:cs typeface="Times New Roman"/>
              </a:rPr>
              <a:t>considered to </a:t>
            </a:r>
            <a:r>
              <a:rPr lang="en-IN" dirty="0">
                <a:latin typeface="Times New Roman"/>
                <a:cs typeface="Times New Roman"/>
              </a:rPr>
              <a:t>be spherical  angles.</a:t>
            </a:r>
          </a:p>
          <a:p>
            <a:pPr marL="355600" marR="5080" algn="just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 Geodetic surveying </a:t>
            </a:r>
            <a:r>
              <a:rPr lang="en-IN" spc="-10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conducted by the  survey of India Department and </a:t>
            </a:r>
            <a:r>
              <a:rPr lang="en-IN" spc="-10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carried out for  a </a:t>
            </a:r>
            <a:r>
              <a:rPr lang="en-IN" spc="-10" dirty="0">
                <a:latin typeface="Times New Roman"/>
                <a:cs typeface="Times New Roman"/>
              </a:rPr>
              <a:t>larger </a:t>
            </a:r>
            <a:r>
              <a:rPr lang="en-IN" dirty="0">
                <a:latin typeface="Times New Roman"/>
                <a:cs typeface="Times New Roman"/>
              </a:rPr>
              <a:t>area exceeding 250</a:t>
            </a:r>
            <a:r>
              <a:rPr lang="en-IN" spc="4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km</a:t>
            </a:r>
            <a:r>
              <a:rPr lang="en-IN" spc="-7" baseline="25000" dirty="0">
                <a:latin typeface="Times New Roman"/>
                <a:cs typeface="Times New Roman"/>
              </a:rPr>
              <a:t>2</a:t>
            </a:r>
            <a:endParaRPr lang="en-IN" baseline="25000" dirty="0">
              <a:latin typeface="Times New Roman"/>
              <a:cs typeface="Times New Roman"/>
            </a:endParaRP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B17186E-56B8-468D-AAAB-FE3A53E2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76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F587B5-CD7A-4EE3-887D-10C68EB13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9833B7D-7F51-49E9-BC3F-67E745537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="" xmlns:a16="http://schemas.microsoft.com/office/drawing/2014/main" id="{305D72F9-57BF-42EE-BD2D-D09609AB5F30}"/>
              </a:ext>
            </a:extLst>
          </p:cNvPr>
          <p:cNvSpPr/>
          <p:nvPr/>
        </p:nvSpPr>
        <p:spPr>
          <a:xfrm>
            <a:off x="285775" y="1340816"/>
            <a:ext cx="4057625" cy="4785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0">
            <a:extLst>
              <a:ext uri="{FF2B5EF4-FFF2-40B4-BE49-F238E27FC236}">
                <a16:creationId xmlns="" xmlns:a16="http://schemas.microsoft.com/office/drawing/2014/main" id="{FEF54EF3-84C9-4F0D-813A-DC3D59BFC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600201"/>
            <a:ext cx="4114800" cy="2209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IN"/>
          </a:p>
        </p:txBody>
      </p:sp>
      <p:sp>
        <p:nvSpPr>
          <p:cNvPr id="8" name="object 8">
            <a:extLst>
              <a:ext uri="{FF2B5EF4-FFF2-40B4-BE49-F238E27FC236}">
                <a16:creationId xmlns="" xmlns:a16="http://schemas.microsoft.com/office/drawing/2014/main" id="{A72D4923-C1C0-437D-965D-45ABD4D04445}"/>
              </a:ext>
            </a:extLst>
          </p:cNvPr>
          <p:cNvSpPr/>
          <p:nvPr/>
        </p:nvSpPr>
        <p:spPr>
          <a:xfrm>
            <a:off x="5638800" y="3845961"/>
            <a:ext cx="2200274" cy="1866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3234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639CA5-C68F-4204-BA44-C9607819E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spc="-5" dirty="0">
                <a:latin typeface="Times New Roman"/>
                <a:cs typeface="Times New Roman"/>
              </a:rPr>
              <a:t>Plane Surveying Vs</a:t>
            </a:r>
            <a:r>
              <a:rPr lang="en-IN" b="1" spc="-60" dirty="0">
                <a:latin typeface="Times New Roman"/>
                <a:cs typeface="Times New Roman"/>
              </a:rPr>
              <a:t> </a:t>
            </a:r>
            <a:r>
              <a:rPr lang="en-IN" b="1" spc="-5" dirty="0">
                <a:latin typeface="Times New Roman"/>
                <a:cs typeface="Times New Roman"/>
              </a:rPr>
              <a:t>Geodetic  Surveying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51677ED-7999-46AA-B9CF-407D1116B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CC4E514-9009-41E6-A346-3F3F4657E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6" name="object 6">
            <a:extLst>
              <a:ext uri="{FF2B5EF4-FFF2-40B4-BE49-F238E27FC236}">
                <a16:creationId xmlns="" xmlns:a16="http://schemas.microsoft.com/office/drawing/2014/main" id="{7E886A1A-9366-45F9-B086-751FA0CDA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982902"/>
              </p:ext>
            </p:extLst>
          </p:nvPr>
        </p:nvGraphicFramePr>
        <p:xfrm>
          <a:off x="317182" y="1406397"/>
          <a:ext cx="8363584" cy="49669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2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661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3542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8229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No.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Plan</a:t>
                      </a: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400" b="1" spc="-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Surveying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Geodetic</a:t>
                      </a:r>
                      <a:r>
                        <a:rPr sz="2400" b="1" spc="-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Surveying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472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The earth surface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considered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as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plain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Surface.</a:t>
                      </a: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8401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The earth surface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considered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as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Curved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Surface.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8199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The Curvature of the earth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is</a:t>
                      </a: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ignored</a:t>
                      </a: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The curvature of earth is taken</a:t>
                      </a:r>
                      <a:r>
                        <a:rPr sz="18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into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account.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8199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38608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Line joining any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two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stations</a:t>
                      </a:r>
                      <a:r>
                        <a:rPr sz="1800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is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considered to be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straight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7181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The line joining any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two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stations</a:t>
                      </a:r>
                      <a:r>
                        <a:rPr sz="18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is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considered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spherical.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8199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4.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24511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The triangle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formed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by any</a:t>
                      </a:r>
                      <a:r>
                        <a:rPr sz="18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three  points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considered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plain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2355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Triangle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formed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by any three</a:t>
                      </a:r>
                      <a:r>
                        <a:rPr sz="1800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points 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considered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spherical.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8199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5.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8102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The angles of triangle are  considered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as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plain</a:t>
                      </a:r>
                      <a:r>
                        <a:rPr sz="18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angles.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2089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The angles of the triangle are</a:t>
                      </a:r>
                      <a:r>
                        <a:rPr sz="1800" spc="-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considered 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as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spherical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angles.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8199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6.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1695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Carried out for a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small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area &lt;</a:t>
                      </a:r>
                      <a:r>
                        <a:rPr sz="1800" spc="-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250 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km</a:t>
                      </a:r>
                      <a:r>
                        <a:rPr sz="1800" spc="-7" baseline="25462" dirty="0">
                          <a:latin typeface="Times New Roman"/>
                          <a:cs typeface="Times New Roman"/>
                        </a:rPr>
                        <a:t>2</a:t>
                      </a:r>
                      <a:endParaRPr sz="1800" baseline="25462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Carried out for a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small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area &gt; 250</a:t>
                      </a:r>
                      <a:r>
                        <a:rPr sz="18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km</a:t>
                      </a:r>
                      <a:r>
                        <a:rPr sz="1800" baseline="25462" dirty="0">
                          <a:latin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826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2AE073-352F-44B3-B6E4-3910BEE94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Classification of</a:t>
            </a:r>
            <a:r>
              <a:rPr lang="en-IN" spc="-85" dirty="0"/>
              <a:t> </a:t>
            </a:r>
            <a:r>
              <a:rPr lang="en-IN" dirty="0"/>
              <a:t>Surveying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F4490B2-2B99-4887-89E8-D8955C232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marR="6985" algn="just">
              <a:lnSpc>
                <a:spcPct val="90000"/>
              </a:lnSpc>
              <a:spcBef>
                <a:spcPts val="484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Survey can be classified </a:t>
            </a:r>
            <a:r>
              <a:rPr lang="en-IN" spc="-5" dirty="0">
                <a:latin typeface="Times New Roman"/>
                <a:cs typeface="Times New Roman"/>
              </a:rPr>
              <a:t>into </a:t>
            </a:r>
            <a:r>
              <a:rPr lang="en-IN" dirty="0">
                <a:latin typeface="Times New Roman"/>
                <a:cs typeface="Times New Roman"/>
              </a:rPr>
              <a:t>various  categories depending on methods used </a:t>
            </a:r>
            <a:r>
              <a:rPr lang="en-IN" spc="-10" dirty="0">
                <a:latin typeface="Times New Roman"/>
                <a:cs typeface="Times New Roman"/>
              </a:rPr>
              <a:t>and  </a:t>
            </a:r>
            <a:r>
              <a:rPr lang="en-IN" dirty="0">
                <a:latin typeface="Times New Roman"/>
                <a:cs typeface="Times New Roman"/>
              </a:rPr>
              <a:t>nature of the</a:t>
            </a:r>
            <a:r>
              <a:rPr lang="en-IN" spc="-4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field.</a:t>
            </a:r>
          </a:p>
          <a:p>
            <a:pPr marL="355600"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Classification Based on</a:t>
            </a:r>
            <a:r>
              <a:rPr lang="en-IN" spc="-4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Instruments.</a:t>
            </a:r>
          </a:p>
          <a:p>
            <a:pPr marL="12700" indent="0">
              <a:spcBef>
                <a:spcPts val="385"/>
              </a:spcBef>
              <a:buNone/>
              <a:tabLst>
                <a:tab pos="354965" algn="l"/>
                <a:tab pos="355600" algn="l"/>
              </a:tabLst>
            </a:pPr>
            <a:r>
              <a:rPr lang="en-IN" b="1" dirty="0">
                <a:latin typeface="Times New Roman"/>
                <a:cs typeface="Times New Roman"/>
              </a:rPr>
              <a:t>	Chain</a:t>
            </a:r>
            <a:r>
              <a:rPr lang="en-IN" b="1" spc="-5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Survey: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lnSpc>
                <a:spcPct val="9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This </a:t>
            </a:r>
            <a:r>
              <a:rPr lang="en-IN" spc="-5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the </a:t>
            </a:r>
            <a:r>
              <a:rPr lang="en-IN" spc="-5" dirty="0">
                <a:latin typeface="Times New Roman"/>
                <a:cs typeface="Times New Roman"/>
              </a:rPr>
              <a:t>simplest type </a:t>
            </a:r>
            <a:r>
              <a:rPr lang="en-IN" dirty="0">
                <a:latin typeface="Times New Roman"/>
                <a:cs typeface="Times New Roman"/>
              </a:rPr>
              <a:t>of surveying </a:t>
            </a:r>
            <a:r>
              <a:rPr lang="en-IN" spc="-10" dirty="0">
                <a:latin typeface="Times New Roman"/>
                <a:cs typeface="Times New Roman"/>
              </a:rPr>
              <a:t>in </a:t>
            </a:r>
            <a:r>
              <a:rPr lang="en-IN" spc="-5" dirty="0">
                <a:latin typeface="Times New Roman"/>
                <a:cs typeface="Times New Roman"/>
              </a:rPr>
              <a:t>which  only linear </a:t>
            </a:r>
            <a:r>
              <a:rPr lang="en-IN" dirty="0">
                <a:latin typeface="Times New Roman"/>
                <a:cs typeface="Times New Roman"/>
              </a:rPr>
              <a:t>measurements are made </a:t>
            </a:r>
            <a:r>
              <a:rPr lang="en-IN" spc="-5" dirty="0">
                <a:latin typeface="Times New Roman"/>
                <a:cs typeface="Times New Roman"/>
              </a:rPr>
              <a:t>with </a:t>
            </a:r>
            <a:r>
              <a:rPr lang="en-IN" dirty="0">
                <a:latin typeface="Times New Roman"/>
                <a:cs typeface="Times New Roman"/>
              </a:rPr>
              <a:t>a  </a:t>
            </a:r>
            <a:r>
              <a:rPr lang="en-IN" spc="-5" dirty="0">
                <a:latin typeface="Times New Roman"/>
                <a:cs typeface="Times New Roman"/>
              </a:rPr>
              <a:t>chain or </a:t>
            </a:r>
            <a:r>
              <a:rPr lang="en-IN" dirty="0">
                <a:latin typeface="Times New Roman"/>
                <a:cs typeface="Times New Roman"/>
              </a:rPr>
              <a:t>a tape. Angular measurements are not  taken.</a:t>
            </a: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6DAE9D2-954F-4836-AD4D-FE23077EE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58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988554D-2C50-4E49-9521-7D2FB4F89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B75F851-9045-43E7-8A84-2D3E9492A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object 8">
            <a:extLst>
              <a:ext uri="{FF2B5EF4-FFF2-40B4-BE49-F238E27FC236}">
                <a16:creationId xmlns="" xmlns:a16="http://schemas.microsoft.com/office/drawing/2014/main" id="{B824BA5F-6421-4DF6-B778-DC1F39B06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1600200"/>
            <a:ext cx="3505200" cy="4571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IN" dirty="0"/>
          </a:p>
        </p:txBody>
      </p:sp>
      <p:sp>
        <p:nvSpPr>
          <p:cNvPr id="9" name="object 6">
            <a:extLst>
              <a:ext uri="{FF2B5EF4-FFF2-40B4-BE49-F238E27FC236}">
                <a16:creationId xmlns="" xmlns:a16="http://schemas.microsoft.com/office/drawing/2014/main" id="{38682C8A-2C25-4B46-AE88-075A60C39E46}"/>
              </a:ext>
            </a:extLst>
          </p:cNvPr>
          <p:cNvSpPr/>
          <p:nvPr/>
        </p:nvSpPr>
        <p:spPr>
          <a:xfrm>
            <a:off x="455498" y="1397448"/>
            <a:ext cx="4040302" cy="2564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="" xmlns:a16="http://schemas.microsoft.com/office/drawing/2014/main" id="{B68DEEAA-DCED-4E45-8B20-2A4938ACDDDA}"/>
              </a:ext>
            </a:extLst>
          </p:cNvPr>
          <p:cNvSpPr/>
          <p:nvPr/>
        </p:nvSpPr>
        <p:spPr>
          <a:xfrm>
            <a:off x="539546" y="3962400"/>
            <a:ext cx="3956254" cy="26349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0999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4704EC3-C898-48D0-9DF8-2DC1275AA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81FE8C-0949-433B-9872-0A25E9EBB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indent="0">
              <a:spcBef>
                <a:spcPts val="865"/>
              </a:spcBef>
              <a:buNone/>
              <a:tabLst>
                <a:tab pos="354965" algn="l"/>
                <a:tab pos="355600" algn="l"/>
              </a:tabLst>
            </a:pPr>
            <a:r>
              <a:rPr lang="en-IN" b="1" dirty="0">
                <a:latin typeface="Times New Roman"/>
                <a:cs typeface="Times New Roman"/>
              </a:rPr>
              <a:t>Compass</a:t>
            </a:r>
            <a:r>
              <a:rPr lang="en-IN" b="1" spc="-3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Survey: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870585" algn="l"/>
                <a:tab pos="2538095" algn="l"/>
                <a:tab pos="3940175" algn="l"/>
                <a:tab pos="4612640" algn="l"/>
                <a:tab pos="5827395" algn="l"/>
                <a:tab pos="6501130" algn="l"/>
              </a:tabLst>
            </a:pPr>
            <a:r>
              <a:rPr lang="en-IN" dirty="0">
                <a:latin typeface="Times New Roman"/>
                <a:cs typeface="Times New Roman"/>
              </a:rPr>
              <a:t>In	C</a:t>
            </a:r>
            <a:r>
              <a:rPr lang="en-IN" spc="-10" dirty="0">
                <a:latin typeface="Times New Roman"/>
                <a:cs typeface="Times New Roman"/>
              </a:rPr>
              <a:t>om</a:t>
            </a:r>
            <a:r>
              <a:rPr lang="en-IN" dirty="0">
                <a:latin typeface="Times New Roman"/>
                <a:cs typeface="Times New Roman"/>
              </a:rPr>
              <a:t>pass	S</a:t>
            </a:r>
            <a:r>
              <a:rPr lang="en-IN" spc="-15" dirty="0">
                <a:latin typeface="Times New Roman"/>
                <a:cs typeface="Times New Roman"/>
              </a:rPr>
              <a:t>ur</a:t>
            </a:r>
            <a:r>
              <a:rPr lang="en-IN" dirty="0">
                <a:latin typeface="Times New Roman"/>
                <a:cs typeface="Times New Roman"/>
              </a:rPr>
              <a:t>ve</a:t>
            </a:r>
            <a:r>
              <a:rPr lang="en-IN" spc="-215" dirty="0">
                <a:latin typeface="Times New Roman"/>
                <a:cs typeface="Times New Roman"/>
              </a:rPr>
              <a:t>y</a:t>
            </a:r>
            <a:r>
              <a:rPr lang="en-IN" dirty="0">
                <a:latin typeface="Times New Roman"/>
                <a:cs typeface="Times New Roman"/>
              </a:rPr>
              <a:t>,	</a:t>
            </a:r>
            <a:r>
              <a:rPr lang="en-IN" spc="-20" dirty="0">
                <a:latin typeface="Times New Roman"/>
                <a:cs typeface="Times New Roman"/>
              </a:rPr>
              <a:t>t</a:t>
            </a:r>
            <a:r>
              <a:rPr lang="en-IN" dirty="0">
                <a:latin typeface="Times New Roman"/>
                <a:cs typeface="Times New Roman"/>
              </a:rPr>
              <a:t>he	ang</a:t>
            </a:r>
            <a:r>
              <a:rPr lang="en-IN" spc="-15" dirty="0">
                <a:latin typeface="Times New Roman"/>
                <a:cs typeface="Times New Roman"/>
              </a:rPr>
              <a:t>l</a:t>
            </a:r>
            <a:r>
              <a:rPr lang="en-IN" dirty="0">
                <a:latin typeface="Times New Roman"/>
                <a:cs typeface="Times New Roman"/>
              </a:rPr>
              <a:t>es	are	</a:t>
            </a:r>
            <a:r>
              <a:rPr lang="en-IN" spc="-5" dirty="0">
                <a:latin typeface="Times New Roman"/>
                <a:cs typeface="Times New Roman"/>
              </a:rPr>
              <a:t>m</a:t>
            </a:r>
            <a:r>
              <a:rPr lang="en-IN" dirty="0">
                <a:latin typeface="Times New Roman"/>
                <a:cs typeface="Times New Roman"/>
              </a:rPr>
              <a:t>easured  with the help of a magnetic</a:t>
            </a:r>
            <a:r>
              <a:rPr lang="en-IN" spc="-8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compass.</a:t>
            </a:r>
          </a:p>
          <a:p>
            <a:pPr marL="12700" indent="0">
              <a:spcBef>
                <a:spcPts val="770"/>
              </a:spcBef>
              <a:buNone/>
              <a:tabLst>
                <a:tab pos="354965" algn="l"/>
                <a:tab pos="355600" algn="l"/>
              </a:tabLst>
            </a:pPr>
            <a:r>
              <a:rPr lang="en-IN" b="1" dirty="0">
                <a:latin typeface="Times New Roman"/>
                <a:cs typeface="Times New Roman"/>
              </a:rPr>
              <a:t>Chain and compass</a:t>
            </a:r>
            <a:r>
              <a:rPr lang="en-IN" b="1" spc="-5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survey: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In </a:t>
            </a:r>
            <a:r>
              <a:rPr lang="en-IN" spc="-5" dirty="0">
                <a:latin typeface="Times New Roman"/>
                <a:cs typeface="Times New Roman"/>
              </a:rPr>
              <a:t>this </a:t>
            </a:r>
            <a:r>
              <a:rPr lang="en-IN" dirty="0">
                <a:latin typeface="Times New Roman"/>
                <a:cs typeface="Times New Roman"/>
              </a:rPr>
              <a:t>survey </a:t>
            </a:r>
            <a:r>
              <a:rPr lang="en-IN" spc="-5" dirty="0">
                <a:latin typeface="Times New Roman"/>
                <a:cs typeface="Times New Roman"/>
              </a:rPr>
              <a:t>linear </a:t>
            </a:r>
            <a:r>
              <a:rPr lang="en-IN" dirty="0">
                <a:latin typeface="Times New Roman"/>
                <a:cs typeface="Times New Roman"/>
              </a:rPr>
              <a:t>measurements are made  with a </a:t>
            </a:r>
            <a:r>
              <a:rPr lang="en-IN" spc="-5" dirty="0">
                <a:latin typeface="Times New Roman"/>
                <a:cs typeface="Times New Roman"/>
              </a:rPr>
              <a:t>chain or </a:t>
            </a:r>
            <a:r>
              <a:rPr lang="en-IN" dirty="0">
                <a:latin typeface="Times New Roman"/>
                <a:cs typeface="Times New Roman"/>
              </a:rPr>
              <a:t>a tape and </a:t>
            </a:r>
            <a:r>
              <a:rPr lang="en-IN" spc="-5" dirty="0">
                <a:latin typeface="Times New Roman"/>
                <a:cs typeface="Times New Roman"/>
              </a:rPr>
              <a:t>angular  </a:t>
            </a:r>
            <a:r>
              <a:rPr lang="en-IN" dirty="0">
                <a:latin typeface="Times New Roman"/>
                <a:cs typeface="Times New Roman"/>
              </a:rPr>
              <a:t>measurements with a</a:t>
            </a:r>
            <a:r>
              <a:rPr lang="en-IN" spc="-5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compass.</a:t>
            </a: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55109F-0257-49E7-9FB8-A3970233E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344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714A32-2F46-4936-9C2D-1762A9D4B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5BC9F5B-BE5C-408A-B4B0-94B39B6FC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indent="0">
              <a:spcBef>
                <a:spcPts val="480"/>
              </a:spcBef>
              <a:buNone/>
              <a:tabLst>
                <a:tab pos="354965" algn="l"/>
                <a:tab pos="355600" algn="l"/>
              </a:tabLst>
            </a:pPr>
            <a:r>
              <a:rPr lang="en-IN" b="1" dirty="0">
                <a:latin typeface="Times New Roman"/>
                <a:cs typeface="Times New Roman"/>
              </a:rPr>
              <a:t>Plane </a:t>
            </a:r>
            <a:r>
              <a:rPr lang="en-IN" b="1" spc="-60" dirty="0">
                <a:latin typeface="Times New Roman"/>
                <a:cs typeface="Times New Roman"/>
              </a:rPr>
              <a:t>Table</a:t>
            </a:r>
            <a:r>
              <a:rPr lang="en-IN" b="1" spc="-10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Surveying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lnSpc>
                <a:spcPts val="3460"/>
              </a:lnSpc>
              <a:spcBef>
                <a:spcPts val="819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It </a:t>
            </a:r>
            <a:r>
              <a:rPr lang="en-IN" spc="-5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a graphical method </a:t>
            </a:r>
            <a:r>
              <a:rPr lang="en-IN" spc="-5" dirty="0">
                <a:latin typeface="Times New Roman"/>
                <a:cs typeface="Times New Roman"/>
              </a:rPr>
              <a:t>of surveying </a:t>
            </a:r>
            <a:r>
              <a:rPr lang="en-IN" dirty="0">
                <a:latin typeface="Times New Roman"/>
                <a:cs typeface="Times New Roman"/>
              </a:rPr>
              <a:t>in </a:t>
            </a:r>
            <a:r>
              <a:rPr lang="en-IN" spc="-5" dirty="0">
                <a:latin typeface="Times New Roman"/>
                <a:cs typeface="Times New Roman"/>
              </a:rPr>
              <a:t>which  </a:t>
            </a:r>
            <a:r>
              <a:rPr lang="en-IN" dirty="0">
                <a:latin typeface="Times New Roman"/>
                <a:cs typeface="Times New Roman"/>
              </a:rPr>
              <a:t>field </a:t>
            </a:r>
            <a:r>
              <a:rPr lang="en-IN" spc="-5" dirty="0">
                <a:latin typeface="Times New Roman"/>
                <a:cs typeface="Times New Roman"/>
              </a:rPr>
              <a:t>works and plotting </a:t>
            </a:r>
            <a:r>
              <a:rPr lang="en-IN" dirty="0">
                <a:latin typeface="Times New Roman"/>
                <a:cs typeface="Times New Roman"/>
              </a:rPr>
              <a:t>both are done  </a:t>
            </a:r>
            <a:r>
              <a:rPr lang="en-IN" spc="-15" dirty="0">
                <a:latin typeface="Times New Roman"/>
                <a:cs typeface="Times New Roman"/>
              </a:rPr>
              <a:t>simultaneously.</a:t>
            </a:r>
            <a:endParaRPr lang="en-IN" dirty="0">
              <a:latin typeface="Times New Roman"/>
              <a:cs typeface="Times New Roman"/>
            </a:endParaRPr>
          </a:p>
          <a:p>
            <a:pPr marL="12700" indent="0">
              <a:spcBef>
                <a:spcPts val="325"/>
              </a:spcBef>
              <a:buNone/>
              <a:tabLst>
                <a:tab pos="354965" algn="l"/>
                <a:tab pos="355600" algn="l"/>
              </a:tabLst>
            </a:pPr>
            <a:r>
              <a:rPr lang="en-IN" b="1" dirty="0">
                <a:latin typeface="Times New Roman"/>
                <a:cs typeface="Times New Roman"/>
              </a:rPr>
              <a:t>Theodolite</a:t>
            </a:r>
            <a:r>
              <a:rPr lang="en-IN" b="1" spc="-5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Survey: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lnSpc>
                <a:spcPct val="9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In </a:t>
            </a:r>
            <a:r>
              <a:rPr lang="en-IN" spc="-5" dirty="0">
                <a:latin typeface="Times New Roman"/>
                <a:cs typeface="Times New Roman"/>
              </a:rPr>
              <a:t>theodolite survey the </a:t>
            </a:r>
            <a:r>
              <a:rPr lang="en-IN" dirty="0">
                <a:latin typeface="Times New Roman"/>
                <a:cs typeface="Times New Roman"/>
              </a:rPr>
              <a:t>horizontal angles are  measured with the theodolite </a:t>
            </a:r>
            <a:r>
              <a:rPr lang="en-IN" spc="-5" dirty="0">
                <a:latin typeface="Times New Roman"/>
                <a:cs typeface="Times New Roman"/>
              </a:rPr>
              <a:t>more precisely  </a:t>
            </a:r>
            <a:r>
              <a:rPr lang="en-IN" dirty="0">
                <a:latin typeface="Times New Roman"/>
                <a:cs typeface="Times New Roman"/>
              </a:rPr>
              <a:t>than compass and the </a:t>
            </a:r>
            <a:r>
              <a:rPr lang="en-IN" spc="-5" dirty="0">
                <a:latin typeface="Times New Roman"/>
                <a:cs typeface="Times New Roman"/>
              </a:rPr>
              <a:t>linear </a:t>
            </a:r>
            <a:r>
              <a:rPr lang="en-IN" dirty="0">
                <a:latin typeface="Times New Roman"/>
                <a:cs typeface="Times New Roman"/>
              </a:rPr>
              <a:t>measurements are  made with a chain or</a:t>
            </a:r>
            <a:r>
              <a:rPr lang="en-IN" spc="-7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tape.</a:t>
            </a: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BB0486D-DEF0-4A9B-9FC8-39AC9266B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27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81B30A-9E51-47FD-A4DB-4B716FB6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spc="-25" dirty="0">
                <a:latin typeface="Times New Roman"/>
                <a:cs typeface="Times New Roman"/>
              </a:rPr>
              <a:t>Triangulation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C66A3D8-7A3F-4843-B333-7DE0C4F44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="" xmlns:a16="http://schemas.microsoft.com/office/drawing/2014/main" id="{789595F0-9603-46C3-9780-5C4824BF8868}"/>
              </a:ext>
            </a:extLst>
          </p:cNvPr>
          <p:cNvSpPr/>
          <p:nvPr/>
        </p:nvSpPr>
        <p:spPr>
          <a:xfrm>
            <a:off x="323532" y="1484845"/>
            <a:ext cx="4536440" cy="46413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>
            <a:extLst>
              <a:ext uri="{FF2B5EF4-FFF2-40B4-BE49-F238E27FC236}">
                <a16:creationId xmlns="" xmlns:a16="http://schemas.microsoft.com/office/drawing/2014/main" id="{D297BE0E-1B90-48CD-8AAD-6CEE54228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0" y="1600200"/>
            <a:ext cx="3581400" cy="4343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07453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3C690B-FBAB-4B2C-9FEB-577220B80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spc="-325" dirty="0">
                <a:latin typeface="Times New Roman"/>
                <a:cs typeface="Times New Roman"/>
              </a:rPr>
              <a:t>T</a:t>
            </a:r>
            <a:r>
              <a:rPr lang="en-IN" b="1" dirty="0">
                <a:latin typeface="Times New Roman"/>
                <a:cs typeface="Times New Roman"/>
              </a:rPr>
              <a:t>ra</a:t>
            </a:r>
            <a:r>
              <a:rPr lang="en-IN" b="1" spc="10" dirty="0">
                <a:latin typeface="Times New Roman"/>
                <a:cs typeface="Times New Roman"/>
              </a:rPr>
              <a:t>v</a:t>
            </a:r>
            <a:r>
              <a:rPr lang="en-IN" b="1" dirty="0">
                <a:latin typeface="Times New Roman"/>
                <a:cs typeface="Times New Roman"/>
              </a:rPr>
              <a:t>ersing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2138543-E933-400F-8A43-A8E855670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="" xmlns:a16="http://schemas.microsoft.com/office/drawing/2014/main" id="{5C116164-7A5B-4FA7-94D9-76757EE35AF3}"/>
              </a:ext>
            </a:extLst>
          </p:cNvPr>
          <p:cNvSpPr/>
          <p:nvPr/>
        </p:nvSpPr>
        <p:spPr>
          <a:xfrm>
            <a:off x="323532" y="1772754"/>
            <a:ext cx="3816477" cy="4353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>
            <a:extLst>
              <a:ext uri="{FF2B5EF4-FFF2-40B4-BE49-F238E27FC236}">
                <a16:creationId xmlns="" xmlns:a16="http://schemas.microsoft.com/office/drawing/2014/main" id="{78088024-6E75-46E6-ABEC-53D60AC13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0" y="1600201"/>
            <a:ext cx="3581400" cy="4114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1173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0C349B-A7DF-491D-8778-912E88A6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C51ACD3-8422-4345-8539-639BE94A7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indent="0">
              <a:spcBef>
                <a:spcPts val="865"/>
              </a:spcBef>
              <a:buNone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Classification based on</a:t>
            </a:r>
            <a:r>
              <a:rPr lang="en-IN" spc="-4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Purpose</a:t>
            </a:r>
          </a:p>
          <a:p>
            <a:pPr marL="35560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b="1" dirty="0">
                <a:latin typeface="Times New Roman"/>
                <a:cs typeface="Times New Roman"/>
              </a:rPr>
              <a:t>Geological</a:t>
            </a:r>
            <a:r>
              <a:rPr lang="en-IN" b="1" spc="-5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Survey: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In </a:t>
            </a:r>
            <a:r>
              <a:rPr lang="en-IN" spc="-5" dirty="0">
                <a:latin typeface="Times New Roman"/>
                <a:cs typeface="Times New Roman"/>
              </a:rPr>
              <a:t>this </a:t>
            </a:r>
            <a:r>
              <a:rPr lang="en-IN" dirty="0">
                <a:latin typeface="Times New Roman"/>
                <a:cs typeface="Times New Roman"/>
              </a:rPr>
              <a:t>both surface and subsurface surveying  are conducted </a:t>
            </a:r>
            <a:r>
              <a:rPr lang="en-IN" spc="-10" dirty="0">
                <a:latin typeface="Times New Roman"/>
                <a:cs typeface="Times New Roman"/>
              </a:rPr>
              <a:t>to </a:t>
            </a:r>
            <a:r>
              <a:rPr lang="en-IN" spc="-5" dirty="0">
                <a:latin typeface="Times New Roman"/>
                <a:cs typeface="Times New Roman"/>
              </a:rPr>
              <a:t>locate </a:t>
            </a:r>
            <a:r>
              <a:rPr lang="en-IN" spc="-10" dirty="0">
                <a:latin typeface="Times New Roman"/>
                <a:cs typeface="Times New Roman"/>
              </a:rPr>
              <a:t>different </a:t>
            </a:r>
            <a:r>
              <a:rPr lang="en-IN" spc="-5" dirty="0">
                <a:latin typeface="Times New Roman"/>
                <a:cs typeface="Times New Roman"/>
              </a:rPr>
              <a:t>minerals </a:t>
            </a:r>
            <a:r>
              <a:rPr lang="en-IN" spc="-10" dirty="0">
                <a:latin typeface="Times New Roman"/>
                <a:cs typeface="Times New Roman"/>
              </a:rPr>
              <a:t>and  </a:t>
            </a:r>
            <a:r>
              <a:rPr lang="en-IN" dirty="0">
                <a:latin typeface="Times New Roman"/>
                <a:cs typeface="Times New Roman"/>
              </a:rPr>
              <a:t>rocks. </a:t>
            </a:r>
            <a:r>
              <a:rPr lang="en-IN" spc="-5" dirty="0">
                <a:latin typeface="Times New Roman"/>
                <a:cs typeface="Times New Roman"/>
              </a:rPr>
              <a:t>In </a:t>
            </a:r>
            <a:r>
              <a:rPr lang="en-IN" dirty="0">
                <a:latin typeface="Times New Roman"/>
                <a:cs typeface="Times New Roman"/>
              </a:rPr>
              <a:t>addition, </a:t>
            </a:r>
            <a:r>
              <a:rPr lang="en-IN" spc="-5" dirty="0">
                <a:latin typeface="Times New Roman"/>
                <a:cs typeface="Times New Roman"/>
              </a:rPr>
              <a:t>geological </a:t>
            </a:r>
            <a:r>
              <a:rPr lang="en-IN" dirty="0">
                <a:latin typeface="Times New Roman"/>
                <a:cs typeface="Times New Roman"/>
              </a:rPr>
              <a:t>features </a:t>
            </a:r>
            <a:r>
              <a:rPr lang="en-IN" spc="-5" dirty="0">
                <a:latin typeface="Times New Roman"/>
                <a:cs typeface="Times New Roman"/>
              </a:rPr>
              <a:t>of the  </a:t>
            </a:r>
            <a:r>
              <a:rPr lang="en-IN" dirty="0">
                <a:latin typeface="Times New Roman"/>
                <a:cs typeface="Times New Roman"/>
              </a:rPr>
              <a:t>terrain such as folds </a:t>
            </a:r>
            <a:r>
              <a:rPr lang="en-IN" spc="5" dirty="0">
                <a:latin typeface="Times New Roman"/>
                <a:cs typeface="Times New Roman"/>
              </a:rPr>
              <a:t>and </a:t>
            </a:r>
            <a:r>
              <a:rPr lang="en-IN" dirty="0">
                <a:latin typeface="Times New Roman"/>
                <a:cs typeface="Times New Roman"/>
              </a:rPr>
              <a:t>faults are</a:t>
            </a:r>
            <a:r>
              <a:rPr lang="en-IN" spc="-9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located.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C934A77-EDF9-4764-84D1-73E098F07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54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5B6C313-5A2B-4E2B-AD41-0201AF1D2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C678A30-77FE-489D-9F8F-69494917F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="" xmlns:a16="http://schemas.microsoft.com/office/drawing/2014/main" id="{9E265BDE-236A-4AB8-9C27-0988F3B07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1075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3FB1C3-631C-4CF9-9D5B-97DAA79CA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19B5539-D1D6-4905-BE9D-82C3DC4F3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8677"/>
            <a:ext cx="8229600" cy="4525963"/>
          </a:xfrm>
        </p:spPr>
        <p:txBody>
          <a:bodyPr/>
          <a:lstStyle/>
          <a:p>
            <a:pPr marL="355600"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b="1" dirty="0">
                <a:latin typeface="Times New Roman"/>
                <a:cs typeface="Times New Roman"/>
              </a:rPr>
              <a:t>Mine</a:t>
            </a:r>
            <a:r>
              <a:rPr lang="en-IN" b="1" spc="-3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Survey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Mine </a:t>
            </a:r>
            <a:r>
              <a:rPr lang="en-IN" spc="-5" dirty="0">
                <a:latin typeface="Times New Roman"/>
                <a:cs typeface="Times New Roman"/>
              </a:rPr>
              <a:t>Survey includes include </a:t>
            </a:r>
            <a:r>
              <a:rPr lang="en-IN" dirty="0">
                <a:latin typeface="Times New Roman"/>
                <a:cs typeface="Times New Roman"/>
              </a:rPr>
              <a:t>both surface </a:t>
            </a:r>
            <a:r>
              <a:rPr lang="en-IN" spc="-10" dirty="0">
                <a:latin typeface="Times New Roman"/>
                <a:cs typeface="Times New Roman"/>
              </a:rPr>
              <a:t>and  </a:t>
            </a:r>
            <a:r>
              <a:rPr lang="en-IN" spc="-5" dirty="0">
                <a:latin typeface="Times New Roman"/>
                <a:cs typeface="Times New Roman"/>
              </a:rPr>
              <a:t>underground </a:t>
            </a:r>
            <a:r>
              <a:rPr lang="en-IN" dirty="0">
                <a:latin typeface="Times New Roman"/>
                <a:cs typeface="Times New Roman"/>
              </a:rPr>
              <a:t>surveys. It </a:t>
            </a:r>
            <a:r>
              <a:rPr lang="en-IN" spc="-5" dirty="0">
                <a:latin typeface="Times New Roman"/>
                <a:cs typeface="Times New Roman"/>
              </a:rPr>
              <a:t>is conducted for </a:t>
            </a:r>
            <a:r>
              <a:rPr lang="en-IN" dirty="0">
                <a:latin typeface="Times New Roman"/>
                <a:cs typeface="Times New Roman"/>
              </a:rPr>
              <a:t>the  exploration </a:t>
            </a:r>
            <a:r>
              <a:rPr lang="en-IN" spc="-5" dirty="0">
                <a:latin typeface="Times New Roman"/>
                <a:cs typeface="Times New Roman"/>
              </a:rPr>
              <a:t>of mineral </a:t>
            </a:r>
            <a:r>
              <a:rPr lang="en-IN" dirty="0">
                <a:latin typeface="Times New Roman"/>
                <a:cs typeface="Times New Roman"/>
              </a:rPr>
              <a:t>deposits and </a:t>
            </a:r>
            <a:r>
              <a:rPr lang="en-IN" spc="-10" dirty="0">
                <a:latin typeface="Times New Roman"/>
                <a:cs typeface="Times New Roman"/>
              </a:rPr>
              <a:t>to </a:t>
            </a:r>
            <a:r>
              <a:rPr lang="en-IN" spc="-5" dirty="0">
                <a:latin typeface="Times New Roman"/>
                <a:cs typeface="Times New Roman"/>
              </a:rPr>
              <a:t>guide  </a:t>
            </a:r>
            <a:r>
              <a:rPr lang="en-IN" dirty="0" err="1">
                <a:latin typeface="Times New Roman"/>
                <a:cs typeface="Times New Roman"/>
              </a:rPr>
              <a:t>tunneling</a:t>
            </a:r>
            <a:r>
              <a:rPr lang="en-IN" dirty="0">
                <a:latin typeface="Times New Roman"/>
                <a:cs typeface="Times New Roman"/>
              </a:rPr>
              <a:t> and other operations associated </a:t>
            </a:r>
            <a:r>
              <a:rPr lang="en-IN" spc="-5" dirty="0">
                <a:latin typeface="Times New Roman"/>
                <a:cs typeface="Times New Roman"/>
              </a:rPr>
              <a:t>with  </a:t>
            </a:r>
            <a:r>
              <a:rPr lang="en-IN" dirty="0">
                <a:latin typeface="Times New Roman"/>
                <a:cs typeface="Times New Roman"/>
              </a:rPr>
              <a:t>mining.</a:t>
            </a: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09257A-A76D-4329-B681-53B07A34E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0082A8FD-7CAC-403E-A4C7-6F1AC1D6B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52900"/>
            <a:ext cx="2193442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0D5430F1-6C09-4779-B3AD-C80AFE85E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152900"/>
            <a:ext cx="2246016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930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CB8DE5-CD9F-4309-B24E-6D904764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634CDFE-FC55-4FF6-A501-092E96B58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2700" indent="0">
              <a:spcBef>
                <a:spcPts val="459"/>
              </a:spcBef>
              <a:buNone/>
              <a:tabLst>
                <a:tab pos="354965" algn="l"/>
                <a:tab pos="355600" algn="l"/>
              </a:tabLst>
            </a:pPr>
            <a:r>
              <a:rPr lang="en-IN" b="1" spc="-5" dirty="0">
                <a:latin typeface="Times New Roman"/>
                <a:cs typeface="Times New Roman"/>
              </a:rPr>
              <a:t>Archaeological</a:t>
            </a:r>
            <a:r>
              <a:rPr lang="en-IN" b="1" spc="10" dirty="0">
                <a:latin typeface="Times New Roman"/>
                <a:cs typeface="Times New Roman"/>
              </a:rPr>
              <a:t> </a:t>
            </a:r>
            <a:r>
              <a:rPr lang="en-IN" b="1" spc="-5" dirty="0">
                <a:latin typeface="Times New Roman"/>
                <a:cs typeface="Times New Roman"/>
              </a:rPr>
              <a:t>Survey</a:t>
            </a:r>
            <a:endParaRPr lang="en-IN" dirty="0">
              <a:latin typeface="Times New Roman"/>
              <a:cs typeface="Times New Roman"/>
            </a:endParaRPr>
          </a:p>
          <a:p>
            <a:pPr marL="355600" marR="5715">
              <a:lnSpc>
                <a:spcPts val="324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855344" algn="l"/>
                <a:tab pos="1374775" algn="l"/>
                <a:tab pos="3210560" algn="l"/>
                <a:tab pos="3772535" algn="l"/>
                <a:tab pos="4954270" algn="l"/>
                <a:tab pos="6046470" algn="l"/>
                <a:tab pos="6630670" algn="l"/>
              </a:tabLst>
            </a:pPr>
            <a:r>
              <a:rPr lang="en-IN" spc="-5" dirty="0"/>
              <a:t>I</a:t>
            </a:r>
            <a:r>
              <a:rPr lang="en-IN" dirty="0"/>
              <a:t>t	</a:t>
            </a:r>
            <a:r>
              <a:rPr lang="en-IN" spc="-10" dirty="0"/>
              <a:t>i</a:t>
            </a:r>
            <a:r>
              <a:rPr lang="en-IN" dirty="0"/>
              <a:t>s	c</a:t>
            </a:r>
            <a:r>
              <a:rPr lang="en-IN" spc="5" dirty="0"/>
              <a:t>o</a:t>
            </a:r>
            <a:r>
              <a:rPr lang="en-IN" dirty="0"/>
              <a:t>nducted	</a:t>
            </a:r>
            <a:r>
              <a:rPr lang="en-IN" spc="-10" dirty="0"/>
              <a:t>t</a:t>
            </a:r>
            <a:r>
              <a:rPr lang="en-IN" dirty="0"/>
              <a:t>o	loc</a:t>
            </a:r>
            <a:r>
              <a:rPr lang="en-IN" spc="10" dirty="0"/>
              <a:t>a</a:t>
            </a:r>
            <a:r>
              <a:rPr lang="en-IN" dirty="0"/>
              <a:t>te	relics	</a:t>
            </a:r>
            <a:r>
              <a:rPr lang="en-IN" spc="-5" dirty="0"/>
              <a:t>o</a:t>
            </a:r>
            <a:r>
              <a:rPr lang="en-IN" dirty="0"/>
              <a:t>f	antiqu</a:t>
            </a:r>
            <a:r>
              <a:rPr lang="en-IN" spc="5" dirty="0"/>
              <a:t>i</a:t>
            </a:r>
            <a:r>
              <a:rPr lang="en-IN" dirty="0"/>
              <a:t>t</a:t>
            </a:r>
            <a:r>
              <a:rPr lang="en-IN" spc="-204" dirty="0"/>
              <a:t>y</a:t>
            </a:r>
            <a:r>
              <a:rPr lang="en-IN" dirty="0"/>
              <a:t>,  </a:t>
            </a:r>
            <a:r>
              <a:rPr lang="en-IN" spc="-5" dirty="0"/>
              <a:t>civilization, kingdoms, forts, temples,</a:t>
            </a:r>
            <a:r>
              <a:rPr lang="en-IN" spc="135" dirty="0"/>
              <a:t> </a:t>
            </a:r>
            <a:r>
              <a:rPr lang="en-IN" spc="-5" dirty="0"/>
              <a:t>etc.</a:t>
            </a:r>
            <a:endParaRPr lang="en-IN" dirty="0"/>
          </a:p>
          <a:p>
            <a:pPr>
              <a:spcBef>
                <a:spcPts val="20"/>
              </a:spcBef>
              <a:buFont typeface="Arial"/>
              <a:buChar char="•"/>
            </a:pPr>
            <a:endParaRPr lang="en-IN" sz="4000" dirty="0"/>
          </a:p>
          <a:p>
            <a:pPr marL="12700" indent="0">
              <a:buNone/>
              <a:tabLst>
                <a:tab pos="354965" algn="l"/>
                <a:tab pos="355600" algn="l"/>
              </a:tabLst>
            </a:pPr>
            <a:r>
              <a:rPr lang="en-IN" b="1" spc="-5" dirty="0">
                <a:latin typeface="Times New Roman"/>
                <a:cs typeface="Times New Roman"/>
              </a:rPr>
              <a:t>Military</a:t>
            </a:r>
            <a:r>
              <a:rPr lang="en-IN" b="1" spc="25" dirty="0">
                <a:latin typeface="Times New Roman"/>
                <a:cs typeface="Times New Roman"/>
              </a:rPr>
              <a:t> </a:t>
            </a:r>
            <a:r>
              <a:rPr lang="en-IN" b="1" spc="-5" dirty="0">
                <a:latin typeface="Times New Roman"/>
                <a:cs typeface="Times New Roman"/>
              </a:rPr>
              <a:t>Survey</a:t>
            </a:r>
            <a:endParaRPr lang="en-IN" dirty="0">
              <a:latin typeface="Times New Roman"/>
              <a:cs typeface="Times New Roman"/>
            </a:endParaRPr>
          </a:p>
          <a:p>
            <a:pPr marL="355600" marR="5080" algn="just">
              <a:lnSpc>
                <a:spcPct val="9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spc="-5" dirty="0"/>
              <a:t>It has </a:t>
            </a:r>
            <a:r>
              <a:rPr lang="en-IN" dirty="0"/>
              <a:t>a very important and critical applications </a:t>
            </a:r>
            <a:r>
              <a:rPr lang="en-IN" spc="5" dirty="0"/>
              <a:t>in  </a:t>
            </a:r>
            <a:r>
              <a:rPr lang="en-IN" dirty="0"/>
              <a:t>the </a:t>
            </a:r>
            <a:r>
              <a:rPr lang="en-IN" spc="-20" dirty="0"/>
              <a:t>military. </a:t>
            </a:r>
            <a:r>
              <a:rPr lang="en-IN" dirty="0"/>
              <a:t>Aerial </a:t>
            </a:r>
            <a:r>
              <a:rPr lang="en-IN" spc="-5" dirty="0"/>
              <a:t>surveys </a:t>
            </a:r>
            <a:r>
              <a:rPr lang="en-IN" dirty="0"/>
              <a:t>are conducted for </a:t>
            </a:r>
            <a:r>
              <a:rPr lang="en-IN" spc="-5" dirty="0"/>
              <a:t>this  purpose. It </a:t>
            </a:r>
            <a:r>
              <a:rPr lang="en-IN" spc="-10" dirty="0"/>
              <a:t>is </a:t>
            </a:r>
            <a:r>
              <a:rPr lang="en-IN" dirty="0"/>
              <a:t>conducted </a:t>
            </a:r>
            <a:r>
              <a:rPr lang="en-IN" spc="-5" dirty="0"/>
              <a:t>to </a:t>
            </a:r>
            <a:r>
              <a:rPr lang="en-IN" dirty="0"/>
              <a:t>locate strategic  </a:t>
            </a:r>
            <a:r>
              <a:rPr lang="en-IN" spc="-5" dirty="0"/>
              <a:t>positions </a:t>
            </a:r>
            <a:r>
              <a:rPr lang="en-IN" dirty="0"/>
              <a:t>for the </a:t>
            </a:r>
            <a:r>
              <a:rPr lang="en-IN" spc="-5" dirty="0"/>
              <a:t>purpose of army</a:t>
            </a:r>
            <a:r>
              <a:rPr lang="en-IN" spc="50" dirty="0"/>
              <a:t> </a:t>
            </a:r>
            <a:r>
              <a:rPr lang="en-IN" spc="-5" dirty="0"/>
              <a:t>operations.</a:t>
            </a: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815BC83-CE37-4042-B4AD-DF39817E9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03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7118ED-2326-4199-B4C3-10A759D2B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/>
                <a:cs typeface="Times New Roman"/>
              </a:rPr>
              <a:t>Military</a:t>
            </a:r>
            <a:r>
              <a:rPr lang="en-IN" b="1" spc="-65" dirty="0">
                <a:latin typeface="Times New Roman"/>
                <a:cs typeface="Times New Roman"/>
              </a:rPr>
              <a:t> </a:t>
            </a:r>
            <a:r>
              <a:rPr lang="en-IN" b="1" spc="-5" dirty="0">
                <a:latin typeface="Times New Roman"/>
                <a:cs typeface="Times New Roman"/>
              </a:rPr>
              <a:t>Survey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4B1ADDC-0B67-40AA-8ED4-47B98EFAA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C75E30D-DA8D-44B9-A84E-2536E5C6FEF0}"/>
              </a:ext>
            </a:extLst>
          </p:cNvPr>
          <p:cNvSpPr/>
          <p:nvPr/>
        </p:nvSpPr>
        <p:spPr>
          <a:xfrm>
            <a:off x="395541" y="1844763"/>
            <a:ext cx="3456432" cy="40325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6">
            <a:extLst>
              <a:ext uri="{FF2B5EF4-FFF2-40B4-BE49-F238E27FC236}">
                <a16:creationId xmlns="" xmlns:a16="http://schemas.microsoft.com/office/drawing/2014/main" id="{65258267-A8CC-4DF7-9E31-59A7CD450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1600200"/>
            <a:ext cx="4572000" cy="4525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6822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57FC77-8495-42DA-971B-01D9CDB5B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pc="-5" dirty="0">
                <a:solidFill>
                  <a:srgbClr val="696363"/>
                </a:solidFill>
                <a:latin typeface="Arial"/>
                <a:cs typeface="Arial"/>
              </a:rPr>
              <a:t>What is</a:t>
            </a:r>
            <a:r>
              <a:rPr lang="en-IN" spc="-45" dirty="0">
                <a:solidFill>
                  <a:srgbClr val="696363"/>
                </a:solidFill>
                <a:latin typeface="Arial"/>
                <a:cs typeface="Arial"/>
              </a:rPr>
              <a:t> </a:t>
            </a:r>
            <a:r>
              <a:rPr lang="en-IN" spc="-5" dirty="0">
                <a:solidFill>
                  <a:srgbClr val="696363"/>
                </a:solidFill>
                <a:latin typeface="Arial"/>
                <a:cs typeface="Arial"/>
              </a:rPr>
              <a:t>Levelling?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F7D50A9-2515-4793-818B-C9969AAC6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86385" marR="5080" indent="-273685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020" algn="l"/>
                <a:tab pos="964565" algn="l"/>
              </a:tabLst>
            </a:pPr>
            <a:r>
              <a:rPr lang="en-IN" dirty="0">
                <a:latin typeface="Times New Roman"/>
                <a:cs typeface="Times New Roman"/>
              </a:rPr>
              <a:t>The	</a:t>
            </a:r>
            <a:r>
              <a:rPr lang="en-IN" spc="-5" dirty="0">
                <a:latin typeface="Times New Roman"/>
                <a:cs typeface="Times New Roman"/>
              </a:rPr>
              <a:t>art </a:t>
            </a:r>
            <a:r>
              <a:rPr lang="en-IN" dirty="0">
                <a:latin typeface="Times New Roman"/>
                <a:cs typeface="Times New Roman"/>
              </a:rPr>
              <a:t>of </a:t>
            </a:r>
            <a:r>
              <a:rPr lang="en-IN" spc="-5" dirty="0">
                <a:latin typeface="Times New Roman"/>
                <a:cs typeface="Times New Roman"/>
              </a:rPr>
              <a:t>determining relative altitudes </a:t>
            </a:r>
            <a:r>
              <a:rPr lang="en-IN" dirty="0">
                <a:latin typeface="Times New Roman"/>
                <a:cs typeface="Times New Roman"/>
              </a:rPr>
              <a:t>of points on  </a:t>
            </a:r>
            <a:r>
              <a:rPr lang="en-IN" spc="-5" dirty="0">
                <a:latin typeface="Times New Roman"/>
                <a:cs typeface="Times New Roman"/>
              </a:rPr>
              <a:t>surface </a:t>
            </a:r>
            <a:r>
              <a:rPr lang="en-IN" dirty="0">
                <a:latin typeface="Times New Roman"/>
                <a:cs typeface="Times New Roman"/>
              </a:rPr>
              <a:t>of </a:t>
            </a:r>
            <a:r>
              <a:rPr lang="en-IN" spc="-5" dirty="0">
                <a:latin typeface="Times New Roman"/>
                <a:cs typeface="Times New Roman"/>
              </a:rPr>
              <a:t>earth </a:t>
            </a:r>
            <a:r>
              <a:rPr lang="en-IN" dirty="0">
                <a:latin typeface="Times New Roman"/>
                <a:cs typeface="Times New Roman"/>
              </a:rPr>
              <a:t>r beneath </a:t>
            </a:r>
            <a:r>
              <a:rPr lang="en-IN" spc="-5" dirty="0">
                <a:latin typeface="Times New Roman"/>
                <a:cs typeface="Times New Roman"/>
              </a:rPr>
              <a:t>surface </a:t>
            </a:r>
            <a:r>
              <a:rPr lang="en-IN" dirty="0">
                <a:latin typeface="Times New Roman"/>
                <a:cs typeface="Times New Roman"/>
              </a:rPr>
              <a:t>of </a:t>
            </a:r>
            <a:r>
              <a:rPr lang="en-IN" spc="-5" dirty="0">
                <a:latin typeface="Times New Roman"/>
                <a:cs typeface="Times New Roman"/>
              </a:rPr>
              <a:t>earth </a:t>
            </a:r>
            <a:r>
              <a:rPr lang="en-IN" dirty="0">
                <a:latin typeface="Times New Roman"/>
                <a:cs typeface="Times New Roman"/>
              </a:rPr>
              <a:t>is </a:t>
            </a:r>
            <a:r>
              <a:rPr lang="en-IN" spc="-5" dirty="0">
                <a:latin typeface="Times New Roman"/>
                <a:cs typeface="Times New Roman"/>
              </a:rPr>
              <a:t>called  </a:t>
            </a:r>
            <a:r>
              <a:rPr lang="en-IN" dirty="0">
                <a:latin typeface="Times New Roman"/>
                <a:cs typeface="Times New Roman"/>
              </a:rPr>
              <a:t>levelling.</a:t>
            </a:r>
          </a:p>
          <a:p>
            <a:pPr marL="286385" marR="986155" indent="-27368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020" algn="l"/>
                <a:tab pos="1342390" algn="l"/>
              </a:tabLst>
            </a:pPr>
            <a:r>
              <a:rPr lang="en-IN" dirty="0">
                <a:latin typeface="Times New Roman"/>
                <a:cs typeface="Times New Roman"/>
              </a:rPr>
              <a:t>This is	branch of surveying which deals</a:t>
            </a:r>
            <a:r>
              <a:rPr lang="en-IN" spc="-15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with  </a:t>
            </a:r>
            <a:r>
              <a:rPr lang="en-IN" spc="-5" dirty="0">
                <a:latin typeface="Times New Roman"/>
                <a:cs typeface="Times New Roman"/>
              </a:rPr>
              <a:t>measurement in vertical </a:t>
            </a:r>
            <a:r>
              <a:rPr lang="en-IN" dirty="0">
                <a:latin typeface="Times New Roman"/>
                <a:cs typeface="Times New Roman"/>
              </a:rPr>
              <a:t>planes</a:t>
            </a:r>
            <a:r>
              <a:rPr lang="en-IN" spc="-10" dirty="0">
                <a:latin typeface="Times New Roman"/>
                <a:cs typeface="Times New Roman"/>
              </a:rPr>
              <a:t> </a:t>
            </a:r>
            <a:r>
              <a:rPr lang="en-IN" spc="-35" dirty="0">
                <a:latin typeface="Times New Roman"/>
                <a:cs typeface="Times New Roman"/>
              </a:rPr>
              <a:t>only.</a:t>
            </a:r>
            <a:endParaRPr lang="en-IN" dirty="0">
              <a:latin typeface="Times New Roman"/>
              <a:cs typeface="Times New Roman"/>
            </a:endParaRPr>
          </a:p>
          <a:p>
            <a:pPr marL="286385" marR="419734" indent="-27368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lang="en-IN" dirty="0">
                <a:latin typeface="Times New Roman"/>
                <a:cs typeface="Times New Roman"/>
              </a:rPr>
              <a:t>For execution of any engineering project </a:t>
            </a:r>
            <a:r>
              <a:rPr lang="en-IN" spc="-5" dirty="0">
                <a:latin typeface="Times New Roman"/>
                <a:cs typeface="Times New Roman"/>
              </a:rPr>
              <a:t>like  </a:t>
            </a:r>
            <a:r>
              <a:rPr lang="en-IN" dirty="0">
                <a:latin typeface="Times New Roman"/>
                <a:cs typeface="Times New Roman"/>
              </a:rPr>
              <a:t>highways, </a:t>
            </a:r>
            <a:r>
              <a:rPr lang="en-IN" spc="-5" dirty="0">
                <a:latin typeface="Times New Roman"/>
                <a:cs typeface="Times New Roman"/>
              </a:rPr>
              <a:t>railways, </a:t>
            </a:r>
            <a:r>
              <a:rPr lang="en-IN" dirty="0">
                <a:latin typeface="Times New Roman"/>
                <a:cs typeface="Times New Roman"/>
              </a:rPr>
              <a:t>canals, </a:t>
            </a:r>
            <a:r>
              <a:rPr lang="en-IN" spc="-5" dirty="0">
                <a:latin typeface="Times New Roman"/>
                <a:cs typeface="Times New Roman"/>
              </a:rPr>
              <a:t>dams, </a:t>
            </a:r>
            <a:r>
              <a:rPr lang="en-IN" dirty="0">
                <a:latin typeface="Times New Roman"/>
                <a:cs typeface="Times New Roman"/>
              </a:rPr>
              <a:t>building, </a:t>
            </a:r>
            <a:r>
              <a:rPr lang="en-IN" spc="-5" dirty="0">
                <a:latin typeface="Times New Roman"/>
                <a:cs typeface="Times New Roman"/>
              </a:rPr>
              <a:t>water  </a:t>
            </a:r>
            <a:r>
              <a:rPr lang="en-IN" dirty="0">
                <a:latin typeface="Times New Roman"/>
                <a:cs typeface="Times New Roman"/>
              </a:rPr>
              <a:t>supply and </a:t>
            </a:r>
            <a:r>
              <a:rPr lang="en-IN" spc="-5" dirty="0">
                <a:latin typeface="Times New Roman"/>
                <a:cs typeface="Times New Roman"/>
              </a:rPr>
              <a:t>sanitary scheme </a:t>
            </a:r>
            <a:r>
              <a:rPr lang="en-IN" spc="-10" dirty="0">
                <a:latin typeface="Times New Roman"/>
                <a:cs typeface="Times New Roman"/>
              </a:rPr>
              <a:t>it </a:t>
            </a:r>
            <a:r>
              <a:rPr lang="en-IN" dirty="0">
                <a:latin typeface="Times New Roman"/>
                <a:cs typeface="Times New Roman"/>
              </a:rPr>
              <a:t>is very </a:t>
            </a:r>
            <a:r>
              <a:rPr lang="en-IN" spc="-5" dirty="0">
                <a:latin typeface="Times New Roman"/>
                <a:cs typeface="Times New Roman"/>
              </a:rPr>
              <a:t>necessary </a:t>
            </a:r>
            <a:r>
              <a:rPr lang="en-IN" dirty="0">
                <a:latin typeface="Times New Roman"/>
                <a:cs typeface="Times New Roman"/>
              </a:rPr>
              <a:t>to  </a:t>
            </a:r>
            <a:r>
              <a:rPr lang="en-IN" spc="-5" dirty="0">
                <a:latin typeface="Times New Roman"/>
                <a:cs typeface="Times New Roman"/>
              </a:rPr>
              <a:t>determine elevations </a:t>
            </a:r>
            <a:r>
              <a:rPr lang="en-IN" dirty="0">
                <a:latin typeface="Times New Roman"/>
                <a:cs typeface="Times New Roman"/>
              </a:rPr>
              <a:t>of </a:t>
            </a:r>
            <a:r>
              <a:rPr lang="en-IN" spc="-10" dirty="0">
                <a:latin typeface="Times New Roman"/>
                <a:cs typeface="Times New Roman"/>
              </a:rPr>
              <a:t>different </a:t>
            </a:r>
            <a:r>
              <a:rPr lang="en-IN" dirty="0">
                <a:latin typeface="Times New Roman"/>
                <a:cs typeface="Times New Roman"/>
              </a:rPr>
              <a:t>points along the  </a:t>
            </a:r>
            <a:r>
              <a:rPr lang="en-IN" spc="-5" dirty="0">
                <a:latin typeface="Times New Roman"/>
                <a:cs typeface="Times New Roman"/>
              </a:rPr>
              <a:t>alignments </a:t>
            </a:r>
            <a:r>
              <a:rPr lang="en-IN" dirty="0">
                <a:latin typeface="Times New Roman"/>
                <a:cs typeface="Times New Roman"/>
              </a:rPr>
              <a:t>of proposed</a:t>
            </a:r>
            <a:r>
              <a:rPr lang="en-IN" spc="-20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projects.</a:t>
            </a:r>
            <a:endParaRPr lang="en-IN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B33ED10-4E29-4C67-9DBD-AD8EC6756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02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B651D7-D07E-4888-912A-23D2BA86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1EA90FB-E21B-4A93-9885-867FE6D78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86385" marR="211454" indent="-273685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lang="en-IN" dirty="0">
                <a:latin typeface="Times New Roman"/>
                <a:cs typeface="Times New Roman"/>
              </a:rPr>
              <a:t>Levelling is employed to provide </a:t>
            </a:r>
            <a:r>
              <a:rPr lang="en-IN" spc="-5" dirty="0">
                <a:latin typeface="Times New Roman"/>
                <a:cs typeface="Times New Roman"/>
              </a:rPr>
              <a:t>accurate </a:t>
            </a:r>
            <a:r>
              <a:rPr lang="en-IN" dirty="0">
                <a:latin typeface="Times New Roman"/>
                <a:cs typeface="Times New Roman"/>
              </a:rPr>
              <a:t>network</a:t>
            </a:r>
            <a:r>
              <a:rPr lang="en-IN" spc="-13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of  heights, covering </a:t>
            </a:r>
            <a:r>
              <a:rPr lang="en-IN" spc="-5" dirty="0">
                <a:latin typeface="Times New Roman"/>
                <a:cs typeface="Times New Roman"/>
              </a:rPr>
              <a:t>entire area </a:t>
            </a:r>
            <a:r>
              <a:rPr lang="en-IN" dirty="0">
                <a:latin typeface="Times New Roman"/>
                <a:cs typeface="Times New Roman"/>
              </a:rPr>
              <a:t>of</a:t>
            </a:r>
            <a:r>
              <a:rPr lang="en-IN" spc="-7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project.</a:t>
            </a:r>
          </a:p>
          <a:p>
            <a:pPr marL="286385" marR="24130" indent="-27368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lang="en-IN" dirty="0">
                <a:latin typeface="Times New Roman"/>
                <a:cs typeface="Times New Roman"/>
              </a:rPr>
              <a:t>Levelling is of </a:t>
            </a:r>
            <a:r>
              <a:rPr lang="en-IN" spc="-5" dirty="0">
                <a:latin typeface="Times New Roman"/>
                <a:cs typeface="Times New Roman"/>
              </a:rPr>
              <a:t>prime importance </a:t>
            </a:r>
            <a:r>
              <a:rPr lang="en-IN" dirty="0">
                <a:latin typeface="Times New Roman"/>
                <a:cs typeface="Times New Roman"/>
              </a:rPr>
              <a:t>to the </a:t>
            </a:r>
            <a:r>
              <a:rPr lang="en-IN" spc="-5" dirty="0">
                <a:latin typeface="Times New Roman"/>
                <a:cs typeface="Times New Roman"/>
              </a:rPr>
              <a:t>engineers, </a:t>
            </a:r>
            <a:r>
              <a:rPr lang="en-IN" dirty="0">
                <a:latin typeface="Times New Roman"/>
                <a:cs typeface="Times New Roman"/>
              </a:rPr>
              <a:t>both  in </a:t>
            </a:r>
            <a:r>
              <a:rPr lang="en-IN" spc="-5" dirty="0">
                <a:latin typeface="Times New Roman"/>
                <a:cs typeface="Times New Roman"/>
              </a:rPr>
              <a:t>acquiring necessary </a:t>
            </a:r>
            <a:r>
              <a:rPr lang="en-IN" dirty="0">
                <a:latin typeface="Times New Roman"/>
                <a:cs typeface="Times New Roman"/>
              </a:rPr>
              <a:t>data for design of project and  </a:t>
            </a:r>
            <a:r>
              <a:rPr lang="en-IN" spc="-5" dirty="0">
                <a:latin typeface="Times New Roman"/>
                <a:cs typeface="Times New Roman"/>
              </a:rPr>
              <a:t>also </a:t>
            </a:r>
            <a:r>
              <a:rPr lang="en-IN" dirty="0">
                <a:latin typeface="Times New Roman"/>
                <a:cs typeface="Times New Roman"/>
              </a:rPr>
              <a:t>during </a:t>
            </a:r>
            <a:r>
              <a:rPr lang="en-IN" spc="-5" dirty="0">
                <a:latin typeface="Times New Roman"/>
                <a:cs typeface="Times New Roman"/>
              </a:rPr>
              <a:t>its</a:t>
            </a:r>
            <a:r>
              <a:rPr lang="en-IN" spc="-2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execution.</a:t>
            </a:r>
          </a:p>
          <a:p>
            <a:pPr marL="286385" marR="5080" indent="-273685">
              <a:lnSpc>
                <a:spcPct val="100000"/>
              </a:lnSpc>
              <a:spcBef>
                <a:spcPts val="595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lang="en-IN" b="1" spc="-5" dirty="0">
                <a:latin typeface="Times New Roman"/>
                <a:cs typeface="Times New Roman"/>
              </a:rPr>
              <a:t>Principle </a:t>
            </a:r>
            <a:r>
              <a:rPr lang="en-IN" b="1" dirty="0">
                <a:latin typeface="Times New Roman"/>
                <a:cs typeface="Times New Roman"/>
              </a:rPr>
              <a:t>of </a:t>
            </a:r>
            <a:r>
              <a:rPr lang="en-IN" b="1" spc="-5" dirty="0">
                <a:latin typeface="Times New Roman"/>
                <a:cs typeface="Times New Roman"/>
              </a:rPr>
              <a:t>Levelling </a:t>
            </a:r>
            <a:r>
              <a:rPr lang="en-IN" spc="-5" dirty="0">
                <a:latin typeface="Times New Roman"/>
                <a:cs typeface="Times New Roman"/>
              </a:rPr>
              <a:t>The </a:t>
            </a:r>
            <a:r>
              <a:rPr lang="en-IN" dirty="0">
                <a:latin typeface="Times New Roman"/>
                <a:cs typeface="Times New Roman"/>
              </a:rPr>
              <a:t>principle </a:t>
            </a:r>
            <a:r>
              <a:rPr lang="en-IN" spc="-5" dirty="0">
                <a:latin typeface="Times New Roman"/>
                <a:cs typeface="Times New Roman"/>
              </a:rPr>
              <a:t>of levelling is  to obtain horizontal line of sight with respect to  which vertical distances of the </a:t>
            </a:r>
            <a:r>
              <a:rPr lang="en-IN" dirty="0">
                <a:latin typeface="Times New Roman"/>
                <a:cs typeface="Times New Roman"/>
              </a:rPr>
              <a:t>points </a:t>
            </a:r>
            <a:r>
              <a:rPr lang="en-IN" spc="-5" dirty="0">
                <a:latin typeface="Times New Roman"/>
                <a:cs typeface="Times New Roman"/>
              </a:rPr>
              <a:t>above or  below this </a:t>
            </a:r>
            <a:r>
              <a:rPr lang="en-IN" dirty="0">
                <a:latin typeface="Times New Roman"/>
                <a:cs typeface="Times New Roman"/>
              </a:rPr>
              <a:t>line </a:t>
            </a:r>
            <a:r>
              <a:rPr lang="en-IN" spc="-5" dirty="0">
                <a:latin typeface="Times New Roman"/>
                <a:cs typeface="Times New Roman"/>
              </a:rPr>
              <a:t>of </a:t>
            </a:r>
            <a:r>
              <a:rPr lang="en-IN" dirty="0">
                <a:latin typeface="Times New Roman"/>
                <a:cs typeface="Times New Roman"/>
              </a:rPr>
              <a:t>sight </a:t>
            </a:r>
            <a:r>
              <a:rPr lang="en-IN" spc="-5" dirty="0">
                <a:latin typeface="Times New Roman"/>
                <a:cs typeface="Times New Roman"/>
              </a:rPr>
              <a:t>are</a:t>
            </a:r>
            <a:r>
              <a:rPr lang="en-IN" spc="-5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found.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DB97242-7C76-4FB2-8360-FB0649F6B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7868-ACCA-42A1-9E7F-5233941672E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363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6713" y="690498"/>
            <a:ext cx="42887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696363"/>
                </a:solidFill>
                <a:latin typeface="Arial"/>
                <a:cs typeface="Arial"/>
              </a:rPr>
              <a:t>Objects of</a:t>
            </a:r>
            <a:r>
              <a:rPr sz="4000" spc="-25" dirty="0">
                <a:solidFill>
                  <a:srgbClr val="696363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696363"/>
                </a:solidFill>
                <a:latin typeface="Arial"/>
                <a:cs typeface="Arial"/>
              </a:rPr>
              <a:t>levelling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393628"/>
            <a:ext cx="7559040" cy="433006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384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dirty="0">
                <a:latin typeface="Times New Roman"/>
                <a:cs typeface="Times New Roman"/>
              </a:rPr>
              <a:t>Levelling is done for following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purposes.</a:t>
            </a:r>
            <a:endParaRPr sz="2600">
              <a:latin typeface="Times New Roman"/>
              <a:cs typeface="Times New Roman"/>
            </a:endParaRPr>
          </a:p>
          <a:p>
            <a:pPr marL="286385" marR="163195" indent="-273685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90" dirty="0">
                <a:latin typeface="Times New Roman"/>
                <a:cs typeface="Times New Roman"/>
              </a:rPr>
              <a:t>To </a:t>
            </a:r>
            <a:r>
              <a:rPr sz="2600" dirty="0">
                <a:latin typeface="Times New Roman"/>
                <a:cs typeface="Times New Roman"/>
              </a:rPr>
              <a:t>prepare a contour </a:t>
            </a:r>
            <a:r>
              <a:rPr sz="2600" spc="-5" dirty="0">
                <a:latin typeface="Times New Roman"/>
                <a:cs typeface="Times New Roman"/>
              </a:rPr>
              <a:t>map for </a:t>
            </a:r>
            <a:r>
              <a:rPr sz="2600" dirty="0">
                <a:latin typeface="Times New Roman"/>
                <a:cs typeface="Times New Roman"/>
              </a:rPr>
              <a:t>fixing </a:t>
            </a:r>
            <a:r>
              <a:rPr sz="2600" spc="-5" dirty="0">
                <a:latin typeface="Times New Roman"/>
                <a:cs typeface="Times New Roman"/>
              </a:rPr>
              <a:t>sites </a:t>
            </a:r>
            <a:r>
              <a:rPr sz="2600" dirty="0">
                <a:latin typeface="Times New Roman"/>
                <a:cs typeface="Times New Roman"/>
              </a:rPr>
              <a:t>for  reservoirs, </a:t>
            </a:r>
            <a:r>
              <a:rPr sz="2600" spc="-5" dirty="0">
                <a:latin typeface="Times New Roman"/>
                <a:cs typeface="Times New Roman"/>
              </a:rPr>
              <a:t>dams, </a:t>
            </a:r>
            <a:r>
              <a:rPr sz="2600" dirty="0">
                <a:latin typeface="Times New Roman"/>
                <a:cs typeface="Times New Roman"/>
              </a:rPr>
              <a:t>barrages </a:t>
            </a:r>
            <a:r>
              <a:rPr sz="2600" spc="-5" dirty="0">
                <a:latin typeface="Times New Roman"/>
                <a:cs typeface="Times New Roman"/>
              </a:rPr>
              <a:t>etc, </a:t>
            </a:r>
            <a:r>
              <a:rPr sz="2600" dirty="0">
                <a:latin typeface="Times New Roman"/>
                <a:cs typeface="Times New Roman"/>
              </a:rPr>
              <a:t>and to </a:t>
            </a:r>
            <a:r>
              <a:rPr sz="2600" spc="-5" dirty="0">
                <a:latin typeface="Times New Roman"/>
                <a:cs typeface="Times New Roman"/>
              </a:rPr>
              <a:t>fix alignment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of  roads, </a:t>
            </a:r>
            <a:r>
              <a:rPr sz="2600" spc="-5" dirty="0">
                <a:latin typeface="Times New Roman"/>
                <a:cs typeface="Times New Roman"/>
              </a:rPr>
              <a:t>railways, irrigation canal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etc.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3685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020" algn="l"/>
                <a:tab pos="2436495" algn="l"/>
              </a:tabLst>
            </a:pPr>
            <a:r>
              <a:rPr sz="2600" spc="-90" dirty="0">
                <a:latin typeface="Times New Roman"/>
                <a:cs typeface="Times New Roman"/>
              </a:rPr>
              <a:t>To </a:t>
            </a:r>
            <a:r>
              <a:rPr sz="2600" spc="-5" dirty="0">
                <a:latin typeface="Times New Roman"/>
                <a:cs typeface="Times New Roman"/>
              </a:rPr>
              <a:t>determine </a:t>
            </a:r>
            <a:r>
              <a:rPr sz="2600" dirty="0">
                <a:latin typeface="Times New Roman"/>
                <a:cs typeface="Times New Roman"/>
              </a:rPr>
              <a:t>the </a:t>
            </a:r>
            <a:r>
              <a:rPr sz="2600" spc="-5" dirty="0">
                <a:latin typeface="Times New Roman"/>
                <a:cs typeface="Times New Roman"/>
              </a:rPr>
              <a:t>altitudes </a:t>
            </a:r>
            <a:r>
              <a:rPr sz="2600" dirty="0">
                <a:latin typeface="Times New Roman"/>
                <a:cs typeface="Times New Roman"/>
              </a:rPr>
              <a:t>of </a:t>
            </a:r>
            <a:r>
              <a:rPr sz="2600" spc="-10" dirty="0">
                <a:latin typeface="Times New Roman"/>
                <a:cs typeface="Times New Roman"/>
              </a:rPr>
              <a:t>different </a:t>
            </a:r>
            <a:r>
              <a:rPr sz="2600" spc="-5" dirty="0">
                <a:latin typeface="Times New Roman"/>
                <a:cs typeface="Times New Roman"/>
              </a:rPr>
              <a:t>important </a:t>
            </a:r>
            <a:r>
              <a:rPr sz="2600" dirty="0">
                <a:latin typeface="Times New Roman"/>
                <a:cs typeface="Times New Roman"/>
              </a:rPr>
              <a:t>points  on hill or to know reduce </a:t>
            </a:r>
            <a:r>
              <a:rPr sz="2600" spc="-5" dirty="0">
                <a:latin typeface="Times New Roman"/>
                <a:cs typeface="Times New Roman"/>
              </a:rPr>
              <a:t>level </a:t>
            </a:r>
            <a:r>
              <a:rPr sz="2600" dirty="0">
                <a:latin typeface="Times New Roman"/>
                <a:cs typeface="Times New Roman"/>
              </a:rPr>
              <a:t>of </a:t>
            </a:r>
            <a:r>
              <a:rPr sz="2600" spc="-10" dirty="0">
                <a:latin typeface="Times New Roman"/>
                <a:cs typeface="Times New Roman"/>
              </a:rPr>
              <a:t>different </a:t>
            </a:r>
            <a:r>
              <a:rPr sz="2600" dirty="0">
                <a:latin typeface="Times New Roman"/>
                <a:cs typeface="Times New Roman"/>
              </a:rPr>
              <a:t>points on  </a:t>
            </a:r>
            <a:r>
              <a:rPr sz="2600" spc="-5" dirty="0">
                <a:latin typeface="Times New Roman"/>
                <a:cs typeface="Times New Roman"/>
              </a:rPr>
              <a:t>surface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,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above	or below </a:t>
            </a:r>
            <a:r>
              <a:rPr sz="2600" spc="-5" dirty="0">
                <a:latin typeface="Times New Roman"/>
                <a:cs typeface="Times New Roman"/>
              </a:rPr>
              <a:t>surface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earth.</a:t>
            </a:r>
            <a:endParaRPr sz="2600">
              <a:latin typeface="Times New Roman"/>
              <a:cs typeface="Times New Roman"/>
            </a:endParaRPr>
          </a:p>
          <a:p>
            <a:pPr marL="286385" marR="260985" indent="-273685">
              <a:lnSpc>
                <a:spcPts val="2810"/>
              </a:lnSpc>
              <a:spcBef>
                <a:spcPts val="64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020" algn="l"/>
                <a:tab pos="1496695" algn="l"/>
              </a:tabLst>
            </a:pPr>
            <a:r>
              <a:rPr sz="2600" spc="-90" dirty="0">
                <a:latin typeface="Times New Roman"/>
                <a:cs typeface="Times New Roman"/>
              </a:rPr>
              <a:t>To </a:t>
            </a:r>
            <a:r>
              <a:rPr sz="2600" dirty="0">
                <a:latin typeface="Times New Roman"/>
                <a:cs typeface="Times New Roman"/>
              </a:rPr>
              <a:t>prepare longitudinal </a:t>
            </a:r>
            <a:r>
              <a:rPr sz="2600" spc="-5" dirty="0">
                <a:latin typeface="Times New Roman"/>
                <a:cs typeface="Times New Roman"/>
              </a:rPr>
              <a:t>section </a:t>
            </a:r>
            <a:r>
              <a:rPr sz="2600" dirty="0">
                <a:latin typeface="Times New Roman"/>
                <a:cs typeface="Times New Roman"/>
              </a:rPr>
              <a:t>or cross </a:t>
            </a:r>
            <a:r>
              <a:rPr sz="2600" spc="-5" dirty="0">
                <a:latin typeface="Times New Roman"/>
                <a:cs typeface="Times New Roman"/>
              </a:rPr>
              <a:t>section </a:t>
            </a:r>
            <a:r>
              <a:rPr sz="2600" dirty="0">
                <a:latin typeface="Times New Roman"/>
                <a:cs typeface="Times New Roman"/>
              </a:rPr>
              <a:t>of  </a:t>
            </a:r>
            <a:r>
              <a:rPr sz="2600" spc="-5" dirty="0">
                <a:latin typeface="Times New Roman"/>
                <a:cs typeface="Times New Roman"/>
              </a:rPr>
              <a:t>projects	</a:t>
            </a:r>
            <a:r>
              <a:rPr sz="2600" dirty="0">
                <a:latin typeface="Times New Roman"/>
                <a:cs typeface="Times New Roman"/>
              </a:rPr>
              <a:t>in order to </a:t>
            </a:r>
            <a:r>
              <a:rPr sz="2600" spc="-5" dirty="0">
                <a:latin typeface="Times New Roman"/>
                <a:cs typeface="Times New Roman"/>
              </a:rPr>
              <a:t>determine </a:t>
            </a:r>
            <a:r>
              <a:rPr sz="2600" dirty="0">
                <a:latin typeface="Times New Roman"/>
                <a:cs typeface="Times New Roman"/>
              </a:rPr>
              <a:t>volume of </a:t>
            </a:r>
            <a:r>
              <a:rPr sz="2600" spc="-5" dirty="0">
                <a:latin typeface="Times New Roman"/>
                <a:cs typeface="Times New Roman"/>
              </a:rPr>
              <a:t>earth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work.</a:t>
            </a:r>
            <a:endParaRPr sz="2600">
              <a:latin typeface="Times New Roman"/>
              <a:cs typeface="Times New Roman"/>
            </a:endParaRPr>
          </a:p>
          <a:p>
            <a:pPr marL="286385" marR="396875" indent="-273685">
              <a:lnSpc>
                <a:spcPts val="281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90" dirty="0">
                <a:latin typeface="Times New Roman"/>
                <a:cs typeface="Times New Roman"/>
              </a:rPr>
              <a:t>To </a:t>
            </a:r>
            <a:r>
              <a:rPr sz="2600" dirty="0">
                <a:latin typeface="Times New Roman"/>
                <a:cs typeface="Times New Roman"/>
              </a:rPr>
              <a:t>prepare layout </a:t>
            </a:r>
            <a:r>
              <a:rPr sz="2600" spc="-5" dirty="0">
                <a:latin typeface="Times New Roman"/>
                <a:cs typeface="Times New Roman"/>
              </a:rPr>
              <a:t>map for water </a:t>
            </a:r>
            <a:r>
              <a:rPr sz="2600" dirty="0">
                <a:latin typeface="Times New Roman"/>
                <a:cs typeface="Times New Roman"/>
              </a:rPr>
              <a:t>supply , </a:t>
            </a:r>
            <a:r>
              <a:rPr sz="2600" spc="-5" dirty="0">
                <a:latin typeface="Times New Roman"/>
                <a:cs typeface="Times New Roman"/>
              </a:rPr>
              <a:t>sanitary </a:t>
            </a:r>
            <a:r>
              <a:rPr sz="2600" dirty="0">
                <a:latin typeface="Times New Roman"/>
                <a:cs typeface="Times New Roman"/>
              </a:rPr>
              <a:t>or  drainage.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91E4-33CC-49CC-AA0E-F92855DB183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94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3204" y="690498"/>
            <a:ext cx="40354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696363"/>
                </a:solidFill>
                <a:latin typeface="Arial"/>
                <a:cs typeface="Arial"/>
              </a:rPr>
              <a:t>Uses of</a:t>
            </a:r>
            <a:r>
              <a:rPr sz="4000" spc="-20" dirty="0">
                <a:solidFill>
                  <a:srgbClr val="696363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696363"/>
                </a:solidFill>
                <a:latin typeface="Arial"/>
                <a:cs typeface="Arial"/>
              </a:rPr>
              <a:t>Levelling.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70405"/>
            <a:ext cx="7544434" cy="5147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90805" indent="-273685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Times New Roman"/>
                <a:cs typeface="Times New Roman"/>
              </a:rPr>
              <a:t>1. </a:t>
            </a:r>
            <a:r>
              <a:rPr sz="2400" spc="-90" dirty="0">
                <a:latin typeface="Times New Roman"/>
                <a:cs typeface="Times New Roman"/>
              </a:rPr>
              <a:t>To </a:t>
            </a:r>
            <a:r>
              <a:rPr sz="2400" dirty="0">
                <a:latin typeface="Times New Roman"/>
                <a:cs typeface="Times New Roman"/>
              </a:rPr>
              <a:t>establish bench </a:t>
            </a:r>
            <a:r>
              <a:rPr sz="2400" spc="-5" dirty="0">
                <a:latin typeface="Times New Roman"/>
                <a:cs typeface="Times New Roman"/>
              </a:rPr>
              <a:t>mark as </a:t>
            </a:r>
            <a:r>
              <a:rPr sz="2400" dirty="0">
                <a:latin typeface="Times New Roman"/>
                <a:cs typeface="Times New Roman"/>
              </a:rPr>
              <a:t>vertical control points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which  serve as references </a:t>
            </a:r>
            <a:r>
              <a:rPr sz="2400" spc="-5" dirty="0">
                <a:latin typeface="Times New Roman"/>
                <a:cs typeface="Times New Roman"/>
              </a:rPr>
              <a:t>for </a:t>
            </a:r>
            <a:r>
              <a:rPr sz="2400" dirty="0">
                <a:latin typeface="Times New Roman"/>
                <a:cs typeface="Times New Roman"/>
              </a:rPr>
              <a:t>other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levelling.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Wingdings 2"/>
              <a:buChar char=""/>
            </a:pPr>
            <a:endParaRPr sz="2500">
              <a:latin typeface="Times New Roman"/>
              <a:cs typeface="Times New Roman"/>
            </a:endParaRPr>
          </a:p>
          <a:p>
            <a:pPr marL="286385" marR="606425" lvl="1">
              <a:lnSpc>
                <a:spcPct val="100000"/>
              </a:lnSpc>
              <a:buAutoNum type="arabicPeriod" startAt="2"/>
              <a:tabLst>
                <a:tab pos="586105" algn="l"/>
              </a:tabLst>
            </a:pPr>
            <a:r>
              <a:rPr sz="2400" spc="-90" dirty="0">
                <a:latin typeface="Times New Roman"/>
                <a:cs typeface="Times New Roman"/>
              </a:rPr>
              <a:t>To </a:t>
            </a:r>
            <a:r>
              <a:rPr sz="2400" dirty="0">
                <a:latin typeface="Times New Roman"/>
                <a:cs typeface="Times New Roman"/>
              </a:rPr>
              <a:t>enable </a:t>
            </a:r>
            <a:r>
              <a:rPr sz="2400" spc="-5" dirty="0">
                <a:latin typeface="Times New Roman"/>
                <a:cs typeface="Times New Roman"/>
              </a:rPr>
              <a:t>surveyor </a:t>
            </a:r>
            <a:r>
              <a:rPr sz="2400" dirty="0">
                <a:latin typeface="Times New Roman"/>
                <a:cs typeface="Times New Roman"/>
              </a:rPr>
              <a:t>calculate whether </a:t>
            </a:r>
            <a:r>
              <a:rPr sz="2400" spc="-5" dirty="0">
                <a:latin typeface="Times New Roman"/>
                <a:cs typeface="Times New Roman"/>
              </a:rPr>
              <a:t>two </a:t>
            </a:r>
            <a:r>
              <a:rPr sz="2400" dirty="0">
                <a:latin typeface="Times New Roman"/>
                <a:cs typeface="Times New Roman"/>
              </a:rPr>
              <a:t>points are  intervisible from each other on the ground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surface.</a:t>
            </a:r>
            <a:endParaRPr sz="24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Times New Roman"/>
              <a:buAutoNum type="arabicPeriod" startAt="2"/>
            </a:pPr>
            <a:endParaRPr sz="2500">
              <a:latin typeface="Times New Roman"/>
              <a:cs typeface="Times New Roman"/>
            </a:endParaRPr>
          </a:p>
          <a:p>
            <a:pPr marL="286385" marR="327025" lvl="1">
              <a:lnSpc>
                <a:spcPct val="100000"/>
              </a:lnSpc>
              <a:buAutoNum type="arabicPeriod" startAt="2"/>
              <a:tabLst>
                <a:tab pos="586105" algn="l"/>
              </a:tabLst>
            </a:pPr>
            <a:r>
              <a:rPr sz="2400" spc="-90" dirty="0">
                <a:latin typeface="Times New Roman"/>
                <a:cs typeface="Times New Roman"/>
              </a:rPr>
              <a:t>To </a:t>
            </a:r>
            <a:r>
              <a:rPr sz="2400" dirty="0">
                <a:latin typeface="Times New Roman"/>
                <a:cs typeface="Times New Roman"/>
              </a:rPr>
              <a:t>enable </a:t>
            </a:r>
            <a:r>
              <a:rPr sz="2400" spc="-5" dirty="0">
                <a:latin typeface="Times New Roman"/>
                <a:cs typeface="Times New Roman"/>
              </a:rPr>
              <a:t>surveyor measurements </a:t>
            </a:r>
            <a:r>
              <a:rPr sz="2400" dirty="0">
                <a:latin typeface="Times New Roman"/>
                <a:cs typeface="Times New Roman"/>
              </a:rPr>
              <a:t>to be reduced to the  horizontal at </a:t>
            </a:r>
            <a:r>
              <a:rPr sz="2400" spc="-5" dirty="0">
                <a:latin typeface="Times New Roman"/>
                <a:cs typeface="Times New Roman"/>
              </a:rPr>
              <a:t>sea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level.</a:t>
            </a:r>
            <a:endParaRPr sz="24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"/>
            </a:pPr>
            <a:endParaRPr sz="2500">
              <a:latin typeface="Times New Roman"/>
              <a:cs typeface="Times New Roman"/>
            </a:endParaRPr>
          </a:p>
          <a:p>
            <a:pPr marL="286385" marR="334010" lvl="1">
              <a:lnSpc>
                <a:spcPct val="100000"/>
              </a:lnSpc>
              <a:buAutoNum type="arabicPeriod" startAt="2"/>
              <a:tabLst>
                <a:tab pos="586105" algn="l"/>
              </a:tabLst>
            </a:pPr>
            <a:r>
              <a:rPr sz="2400" spc="-90" dirty="0">
                <a:latin typeface="Times New Roman"/>
                <a:cs typeface="Times New Roman"/>
              </a:rPr>
              <a:t>To </a:t>
            </a:r>
            <a:r>
              <a:rPr sz="2400" dirty="0">
                <a:latin typeface="Times New Roman"/>
                <a:cs typeface="Times New Roman"/>
              </a:rPr>
              <a:t>enable drainage </a:t>
            </a:r>
            <a:r>
              <a:rPr sz="2400" spc="-5" dirty="0">
                <a:latin typeface="Times New Roman"/>
                <a:cs typeface="Times New Roman"/>
              </a:rPr>
              <a:t>works </a:t>
            </a:r>
            <a:r>
              <a:rPr sz="2400" dirty="0">
                <a:latin typeface="Times New Roman"/>
                <a:cs typeface="Times New Roman"/>
              </a:rPr>
              <a:t>to be surveyed </a:t>
            </a:r>
            <a:r>
              <a:rPr sz="2400" spc="-5" dirty="0">
                <a:latin typeface="Times New Roman"/>
                <a:cs typeface="Times New Roman"/>
              </a:rPr>
              <a:t>so </a:t>
            </a:r>
            <a:r>
              <a:rPr sz="2400" dirty="0">
                <a:latin typeface="Times New Roman"/>
                <a:cs typeface="Times New Roman"/>
              </a:rPr>
              <a:t>that water  </a:t>
            </a:r>
            <a:r>
              <a:rPr sz="2400" spc="-5" dirty="0">
                <a:latin typeface="Times New Roman"/>
                <a:cs typeface="Times New Roman"/>
              </a:rPr>
              <a:t>way flow </a:t>
            </a:r>
            <a:r>
              <a:rPr sz="2400" dirty="0">
                <a:latin typeface="Times New Roman"/>
                <a:cs typeface="Times New Roman"/>
              </a:rPr>
              <a:t>in the desired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direction.</a:t>
            </a:r>
            <a:endParaRPr sz="24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Times New Roman"/>
              <a:buAutoNum type="arabicPeriod" startAt="2"/>
            </a:pPr>
            <a:endParaRPr sz="2500">
              <a:latin typeface="Times New Roman"/>
              <a:cs typeface="Times New Roman"/>
            </a:endParaRPr>
          </a:p>
          <a:p>
            <a:pPr marL="286385" marR="5080" lvl="1">
              <a:lnSpc>
                <a:spcPct val="100000"/>
              </a:lnSpc>
              <a:buAutoNum type="arabicPeriod" startAt="2"/>
              <a:tabLst>
                <a:tab pos="586105" algn="l"/>
              </a:tabLst>
            </a:pPr>
            <a:r>
              <a:rPr sz="2400" spc="-90" dirty="0">
                <a:latin typeface="Times New Roman"/>
                <a:cs typeface="Times New Roman"/>
              </a:rPr>
              <a:t>To </a:t>
            </a:r>
            <a:r>
              <a:rPr sz="2400" dirty="0">
                <a:latin typeface="Times New Roman"/>
                <a:cs typeface="Times New Roman"/>
              </a:rPr>
              <a:t>provide </a:t>
            </a:r>
            <a:r>
              <a:rPr sz="2400" spc="-5" dirty="0">
                <a:latin typeface="Times New Roman"/>
                <a:cs typeface="Times New Roman"/>
              </a:rPr>
              <a:t>information </a:t>
            </a:r>
            <a:r>
              <a:rPr sz="2400" dirty="0">
                <a:latin typeface="Times New Roman"/>
                <a:cs typeface="Times New Roman"/>
              </a:rPr>
              <a:t>for scientists about the shape and  structure of the earth and its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movement.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91E4-33CC-49CC-AA0E-F92855DB183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590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5713" y="690498"/>
            <a:ext cx="50501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95" dirty="0">
                <a:solidFill>
                  <a:srgbClr val="696363"/>
                </a:solidFill>
                <a:latin typeface="Arial"/>
                <a:cs typeface="Arial"/>
              </a:rPr>
              <a:t>Terms </a:t>
            </a:r>
            <a:r>
              <a:rPr sz="4000" spc="-5" dirty="0">
                <a:solidFill>
                  <a:srgbClr val="696363"/>
                </a:solidFill>
                <a:latin typeface="Arial"/>
                <a:cs typeface="Arial"/>
              </a:rPr>
              <a:t>used in</a:t>
            </a:r>
            <a:r>
              <a:rPr sz="4000" spc="70" dirty="0">
                <a:solidFill>
                  <a:srgbClr val="696363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696363"/>
                </a:solidFill>
                <a:latin typeface="Arial"/>
                <a:cs typeface="Arial"/>
              </a:rPr>
              <a:t>leveling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468882"/>
            <a:ext cx="8239125" cy="4538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5080" indent="-274320" algn="just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b="1" dirty="0">
                <a:latin typeface="Times New Roman"/>
                <a:cs typeface="Times New Roman"/>
              </a:rPr>
              <a:t>(1)Level surface : </a:t>
            </a:r>
            <a:r>
              <a:rPr sz="2600" dirty="0">
                <a:latin typeface="Times New Roman"/>
                <a:cs typeface="Times New Roman"/>
              </a:rPr>
              <a:t>A </a:t>
            </a:r>
            <a:r>
              <a:rPr sz="2600" spc="-5" dirty="0">
                <a:latin typeface="Times New Roman"/>
                <a:cs typeface="Times New Roman"/>
              </a:rPr>
              <a:t>surface parallel </a:t>
            </a:r>
            <a:r>
              <a:rPr sz="2600" spc="-10" dirty="0">
                <a:latin typeface="Times New Roman"/>
                <a:cs typeface="Times New Roman"/>
              </a:rPr>
              <a:t>to </a:t>
            </a:r>
            <a:r>
              <a:rPr sz="2600" dirty="0">
                <a:latin typeface="Times New Roman"/>
                <a:cs typeface="Times New Roman"/>
              </a:rPr>
              <a:t>the </a:t>
            </a:r>
            <a:r>
              <a:rPr sz="2600" spc="-5" dirty="0">
                <a:latin typeface="Times New Roman"/>
                <a:cs typeface="Times New Roman"/>
              </a:rPr>
              <a:t>mean</a:t>
            </a:r>
            <a:r>
              <a:rPr sz="2600" spc="-3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spheroidal  </a:t>
            </a:r>
            <a:r>
              <a:rPr sz="2600" spc="-5" dirty="0">
                <a:latin typeface="Times New Roman"/>
                <a:cs typeface="Times New Roman"/>
              </a:rPr>
              <a:t>surface </a:t>
            </a:r>
            <a:r>
              <a:rPr sz="2600" dirty="0">
                <a:latin typeface="Times New Roman"/>
                <a:cs typeface="Times New Roman"/>
              </a:rPr>
              <a:t>of </a:t>
            </a:r>
            <a:r>
              <a:rPr sz="2600" spc="-5" dirty="0">
                <a:latin typeface="Times New Roman"/>
                <a:cs typeface="Times New Roman"/>
              </a:rPr>
              <a:t>the earth </a:t>
            </a:r>
            <a:r>
              <a:rPr sz="2600" dirty="0">
                <a:latin typeface="Times New Roman"/>
                <a:cs typeface="Times New Roman"/>
              </a:rPr>
              <a:t>is </a:t>
            </a:r>
            <a:r>
              <a:rPr sz="2600" spc="-5" dirty="0">
                <a:latin typeface="Times New Roman"/>
                <a:cs typeface="Times New Roman"/>
              </a:rPr>
              <a:t>called </a:t>
            </a:r>
            <a:r>
              <a:rPr sz="2600" dirty="0">
                <a:latin typeface="Times New Roman"/>
                <a:cs typeface="Times New Roman"/>
              </a:rPr>
              <a:t>a level </a:t>
            </a:r>
            <a:r>
              <a:rPr sz="2600" spc="-5" dirty="0">
                <a:latin typeface="Times New Roman"/>
                <a:cs typeface="Times New Roman"/>
              </a:rPr>
              <a:t>surface. </a:t>
            </a:r>
            <a:r>
              <a:rPr sz="2600" dirty="0">
                <a:latin typeface="Times New Roman"/>
                <a:cs typeface="Times New Roman"/>
              </a:rPr>
              <a:t>Such </a:t>
            </a:r>
            <a:r>
              <a:rPr sz="2600" spc="-5" dirty="0">
                <a:latin typeface="Times New Roman"/>
                <a:cs typeface="Times New Roman"/>
              </a:rPr>
              <a:t>surface </a:t>
            </a:r>
            <a:r>
              <a:rPr sz="2600" dirty="0">
                <a:latin typeface="Times New Roman"/>
                <a:cs typeface="Times New Roman"/>
              </a:rPr>
              <a:t>is  a curved </a:t>
            </a:r>
            <a:r>
              <a:rPr sz="2600" spc="-5" dirty="0">
                <a:latin typeface="Times New Roman"/>
                <a:cs typeface="Times New Roman"/>
              </a:rPr>
              <a:t>surface. </a:t>
            </a:r>
            <a:r>
              <a:rPr sz="2600" spc="-45" dirty="0">
                <a:latin typeface="Times New Roman"/>
                <a:cs typeface="Times New Roman"/>
              </a:rPr>
              <a:t>Water </a:t>
            </a:r>
            <a:r>
              <a:rPr sz="2600" spc="-5" dirty="0">
                <a:latin typeface="Times New Roman"/>
                <a:cs typeface="Times New Roman"/>
              </a:rPr>
              <a:t>surface </a:t>
            </a:r>
            <a:r>
              <a:rPr sz="2600" dirty="0">
                <a:latin typeface="Times New Roman"/>
                <a:cs typeface="Times New Roman"/>
              </a:rPr>
              <a:t>of </a:t>
            </a:r>
            <a:r>
              <a:rPr sz="2600" spc="-5" dirty="0">
                <a:latin typeface="Times New Roman"/>
                <a:cs typeface="Times New Roman"/>
              </a:rPr>
              <a:t>still lake </a:t>
            </a:r>
            <a:r>
              <a:rPr sz="2600" dirty="0">
                <a:latin typeface="Times New Roman"/>
                <a:cs typeface="Times New Roman"/>
              </a:rPr>
              <a:t>is considered as  </a:t>
            </a:r>
            <a:r>
              <a:rPr sz="2600" spc="-5" dirty="0">
                <a:latin typeface="Times New Roman"/>
                <a:cs typeface="Times New Roman"/>
              </a:rPr>
              <a:t>level surface.</a:t>
            </a:r>
            <a:endParaRPr sz="2600">
              <a:latin typeface="Times New Roman"/>
              <a:cs typeface="Times New Roman"/>
            </a:endParaRPr>
          </a:p>
          <a:p>
            <a:pPr marL="287020" marR="38735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dirty="0">
                <a:latin typeface="Times New Roman"/>
                <a:cs typeface="Times New Roman"/>
              </a:rPr>
              <a:t>The </a:t>
            </a:r>
            <a:r>
              <a:rPr sz="2600" spc="-5" dirty="0">
                <a:latin typeface="Times New Roman"/>
                <a:cs typeface="Times New Roman"/>
              </a:rPr>
              <a:t>line </a:t>
            </a:r>
            <a:r>
              <a:rPr sz="2600" dirty="0">
                <a:latin typeface="Times New Roman"/>
                <a:cs typeface="Times New Roman"/>
              </a:rPr>
              <a:t>drawn on the </a:t>
            </a:r>
            <a:r>
              <a:rPr sz="2600" spc="-5" dirty="0">
                <a:latin typeface="Times New Roman"/>
                <a:cs typeface="Times New Roman"/>
              </a:rPr>
              <a:t>level surface </a:t>
            </a:r>
            <a:r>
              <a:rPr sz="2600" dirty="0">
                <a:latin typeface="Times New Roman"/>
                <a:cs typeface="Times New Roman"/>
              </a:rPr>
              <a:t>is </a:t>
            </a:r>
            <a:r>
              <a:rPr sz="2600" spc="5" dirty="0">
                <a:latin typeface="Times New Roman"/>
                <a:cs typeface="Times New Roman"/>
              </a:rPr>
              <a:t>known </a:t>
            </a:r>
            <a:r>
              <a:rPr sz="2600" dirty="0">
                <a:latin typeface="Times New Roman"/>
                <a:cs typeface="Times New Roman"/>
              </a:rPr>
              <a:t>as a </a:t>
            </a:r>
            <a:r>
              <a:rPr sz="2600" spc="-5" dirty="0">
                <a:latin typeface="Times New Roman"/>
                <a:cs typeface="Times New Roman"/>
              </a:rPr>
              <a:t>level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line.  </a:t>
            </a:r>
            <a:r>
              <a:rPr sz="2600" dirty="0">
                <a:latin typeface="Times New Roman"/>
                <a:cs typeface="Times New Roman"/>
              </a:rPr>
              <a:t>This </a:t>
            </a:r>
            <a:r>
              <a:rPr sz="2600" spc="-5" dirty="0">
                <a:latin typeface="Times New Roman"/>
                <a:cs typeface="Times New Roman"/>
              </a:rPr>
              <a:t>line </a:t>
            </a:r>
            <a:r>
              <a:rPr sz="2600" dirty="0">
                <a:latin typeface="Times New Roman"/>
                <a:cs typeface="Times New Roman"/>
              </a:rPr>
              <a:t>is normal to plumb line. Hence </a:t>
            </a:r>
            <a:r>
              <a:rPr sz="2600" spc="-5" dirty="0">
                <a:latin typeface="Times New Roman"/>
                <a:cs typeface="Times New Roman"/>
              </a:rPr>
              <a:t>all </a:t>
            </a:r>
            <a:r>
              <a:rPr sz="2600" dirty="0">
                <a:latin typeface="Times New Roman"/>
                <a:cs typeface="Times New Roman"/>
              </a:rPr>
              <a:t>points lying on  a </a:t>
            </a:r>
            <a:r>
              <a:rPr sz="2600" spc="-5" dirty="0">
                <a:latin typeface="Times New Roman"/>
                <a:cs typeface="Times New Roman"/>
              </a:rPr>
              <a:t>level surface </a:t>
            </a:r>
            <a:r>
              <a:rPr sz="2600" dirty="0">
                <a:latin typeface="Times New Roman"/>
                <a:cs typeface="Times New Roman"/>
              </a:rPr>
              <a:t>are equidistant from the centre of the</a:t>
            </a:r>
            <a:r>
              <a:rPr sz="2600" spc="-12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earth.</a:t>
            </a:r>
            <a:endParaRPr sz="2600">
              <a:latin typeface="Times New Roman"/>
              <a:cs typeface="Times New Roman"/>
            </a:endParaRPr>
          </a:p>
          <a:p>
            <a:pPr marL="287020" marR="2286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68935" algn="l"/>
                <a:tab pos="369570" algn="l"/>
              </a:tabLst>
            </a:pPr>
            <a:r>
              <a:rPr dirty="0"/>
              <a:t>	</a:t>
            </a:r>
            <a:r>
              <a:rPr sz="2600" dirty="0">
                <a:latin typeface="Times New Roman"/>
                <a:cs typeface="Times New Roman"/>
              </a:rPr>
              <a:t>(2)</a:t>
            </a:r>
            <a:r>
              <a:rPr sz="2600" b="1" dirty="0">
                <a:latin typeface="Times New Roman"/>
                <a:cs typeface="Times New Roman"/>
              </a:rPr>
              <a:t>Horizontal Surface</a:t>
            </a:r>
            <a:r>
              <a:rPr sz="2600" dirty="0">
                <a:latin typeface="Times New Roman"/>
                <a:cs typeface="Times New Roman"/>
              </a:rPr>
              <a:t>: A </a:t>
            </a:r>
            <a:r>
              <a:rPr sz="2600" spc="-5" dirty="0">
                <a:latin typeface="Times New Roman"/>
                <a:cs typeface="Times New Roman"/>
              </a:rPr>
              <a:t>surface </a:t>
            </a:r>
            <a:r>
              <a:rPr sz="2600" dirty="0">
                <a:latin typeface="Times New Roman"/>
                <a:cs typeface="Times New Roman"/>
              </a:rPr>
              <a:t>tangential to </a:t>
            </a:r>
            <a:r>
              <a:rPr sz="2600" spc="-5" dirty="0">
                <a:latin typeface="Times New Roman"/>
                <a:cs typeface="Times New Roman"/>
              </a:rPr>
              <a:t>level  surface </a:t>
            </a:r>
            <a:r>
              <a:rPr sz="2600" dirty="0">
                <a:latin typeface="Times New Roman"/>
                <a:cs typeface="Times New Roman"/>
              </a:rPr>
              <a:t>at a given point is </a:t>
            </a:r>
            <a:r>
              <a:rPr sz="2600" spc="-5" dirty="0">
                <a:latin typeface="Times New Roman"/>
                <a:cs typeface="Times New Roman"/>
              </a:rPr>
              <a:t>called </a:t>
            </a:r>
            <a:r>
              <a:rPr sz="2600" dirty="0">
                <a:latin typeface="Times New Roman"/>
                <a:cs typeface="Times New Roman"/>
              </a:rPr>
              <a:t>horizontal </a:t>
            </a:r>
            <a:r>
              <a:rPr sz="2600" spc="-5" dirty="0">
                <a:latin typeface="Times New Roman"/>
                <a:cs typeface="Times New Roman"/>
              </a:rPr>
              <a:t>surface </a:t>
            </a:r>
            <a:r>
              <a:rPr sz="2600" dirty="0">
                <a:latin typeface="Times New Roman"/>
                <a:cs typeface="Times New Roman"/>
              </a:rPr>
              <a:t>at that  point. Hence a horizontal </a:t>
            </a:r>
            <a:r>
              <a:rPr sz="2600" spc="-5" dirty="0">
                <a:latin typeface="Times New Roman"/>
                <a:cs typeface="Times New Roman"/>
              </a:rPr>
              <a:t>line </a:t>
            </a:r>
            <a:r>
              <a:rPr sz="2600" dirty="0">
                <a:latin typeface="Times New Roman"/>
                <a:cs typeface="Times New Roman"/>
              </a:rPr>
              <a:t>is at right </a:t>
            </a:r>
            <a:r>
              <a:rPr sz="2600" spc="-5" dirty="0">
                <a:latin typeface="Times New Roman"/>
                <a:cs typeface="Times New Roman"/>
              </a:rPr>
              <a:t>angles </a:t>
            </a:r>
            <a:r>
              <a:rPr sz="2600" dirty="0">
                <a:latin typeface="Times New Roman"/>
                <a:cs typeface="Times New Roman"/>
              </a:rPr>
              <a:t>to the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plumb  </a:t>
            </a:r>
            <a:r>
              <a:rPr sz="2600" spc="-5" dirty="0">
                <a:latin typeface="Times New Roman"/>
                <a:cs typeface="Times New Roman"/>
              </a:rPr>
              <a:t>line </a:t>
            </a:r>
            <a:r>
              <a:rPr sz="2600" dirty="0">
                <a:latin typeface="Times New Roman"/>
                <a:cs typeface="Times New Roman"/>
              </a:rPr>
              <a:t>at that point, which </a:t>
            </a:r>
            <a:r>
              <a:rPr sz="2600" spc="-5" dirty="0">
                <a:latin typeface="Times New Roman"/>
                <a:cs typeface="Times New Roman"/>
              </a:rPr>
              <a:t>indicates direction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gravity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91E4-33CC-49CC-AA0E-F92855DB183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582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4487" y="1588663"/>
            <a:ext cx="6661880" cy="42611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91E4-33CC-49CC-AA0E-F92855DB183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221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dirty="0" smtClean="0"/>
              <a:t>Thank You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14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1301</Words>
  <Application>Microsoft Office PowerPoint</Application>
  <PresentationFormat>On-screen Show (4:3)</PresentationFormat>
  <Paragraphs>182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UNIT I  FUNDAMENTALS OF CONVENTIONAL SURVEYING AND LEVELLING </vt:lpstr>
      <vt:lpstr>INTRODUCTION TO SURVEYING</vt:lpstr>
      <vt:lpstr>PowerPoint Presentation</vt:lpstr>
      <vt:lpstr>PowerPoint Presentation</vt:lpstr>
      <vt:lpstr>Plan</vt:lpstr>
      <vt:lpstr>Map</vt:lpstr>
      <vt:lpstr>Classification</vt:lpstr>
      <vt:lpstr>Hydrological Surveying</vt:lpstr>
      <vt:lpstr>Classification of Surveying</vt:lpstr>
      <vt:lpstr>PowerPoint Presentation</vt:lpstr>
      <vt:lpstr>PowerPoint Presentation</vt:lpstr>
      <vt:lpstr>PowerPoint Presentation</vt:lpstr>
      <vt:lpstr>Uses of Surveying</vt:lpstr>
      <vt:lpstr>Uses of Surveying</vt:lpstr>
      <vt:lpstr>Primary Divisions of Surveying</vt:lpstr>
      <vt:lpstr>Primary Divisions of Surveying</vt:lpstr>
      <vt:lpstr>Plain Surveying </vt:lpstr>
      <vt:lpstr>PowerPoint Presentation</vt:lpstr>
      <vt:lpstr>PowerPoint Presentation</vt:lpstr>
      <vt:lpstr>Plane Surveying Vs Geodetic  Surveying</vt:lpstr>
      <vt:lpstr>Classification of Surveying</vt:lpstr>
      <vt:lpstr>PowerPoint Presentation</vt:lpstr>
      <vt:lpstr>PowerPoint Presentation</vt:lpstr>
      <vt:lpstr>PowerPoint Presentation</vt:lpstr>
      <vt:lpstr>Triangulation</vt:lpstr>
      <vt:lpstr>Traversing</vt:lpstr>
      <vt:lpstr>PowerPoint Presentation</vt:lpstr>
      <vt:lpstr>PowerPoint Presentation</vt:lpstr>
      <vt:lpstr>PowerPoint Presentation</vt:lpstr>
      <vt:lpstr>PowerPoint Presentation</vt:lpstr>
      <vt:lpstr>Military Survey</vt:lpstr>
      <vt:lpstr>What is Levelling?</vt:lpstr>
      <vt:lpstr>PowerPoint Presentation</vt:lpstr>
      <vt:lpstr>Objects of levelling</vt:lpstr>
      <vt:lpstr>Uses of Levelling.</vt:lpstr>
      <vt:lpstr>Terms used in leveling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civil-33</dc:creator>
  <cp:lastModifiedBy>civi-34</cp:lastModifiedBy>
  <cp:revision>9</cp:revision>
  <dcterms:created xsi:type="dcterms:W3CDTF">2006-08-16T00:00:00Z</dcterms:created>
  <dcterms:modified xsi:type="dcterms:W3CDTF">2019-12-12T09:15:21Z</dcterms:modified>
</cp:coreProperties>
</file>