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81" r:id="rId3"/>
    <p:sldId id="282" r:id="rId4"/>
    <p:sldId id="283" r:id="rId5"/>
    <p:sldId id="284" r:id="rId6"/>
    <p:sldId id="285" r:id="rId7"/>
    <p:sldId id="287" r:id="rId8"/>
    <p:sldId id="288" r:id="rId9"/>
    <p:sldId id="289" r:id="rId10"/>
    <p:sldId id="290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0BE3E6-6F05-4C50-9973-8819445F2699}" type="datetimeFigureOut">
              <a:rPr lang="en-IN" smtClean="0"/>
              <a:t>12-12-2019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7A62B-4784-4498-B0F9-1D04D105E6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1721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24267-EC6B-4B02-8391-0793EBEDA321}" type="datetime1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FF8FE-A0FE-4CC0-8D9C-76B702324FB5}" type="datetime1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59399-605B-4B94-A40B-9B10E013F014}" type="datetime1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3FAD-98E7-46C7-817F-3920FC65091A}" type="datetime1">
              <a:rPr lang="en-US" smtClean="0"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C0778-4F48-4665-9EB2-6F54CE7F5C88}" type="datetime1">
              <a:rPr lang="en-US" smtClean="0"/>
              <a:t>12/12/2019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4604F-7567-4A09-BFF1-61093C421129}" type="datetime1">
              <a:rPr lang="en-US" smtClean="0"/>
              <a:t>12/12/2019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6F0EF-8BFD-4872-BCF1-984B1D2C71EA}" type="datetime1">
              <a:rPr lang="en-US" smtClean="0"/>
              <a:t>12/12/2019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7CDC2-E963-491C-B9E7-85A2755B0449}" type="datetime1">
              <a:rPr lang="en-US" smtClean="0"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D6E80-0AD3-4839-AF8F-1AD65E6AE1D5}" type="datetime1">
              <a:rPr lang="en-US" smtClean="0"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6F06-9773-48A6-946A-ED66976C3BFE}" type="datetime1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1EBA-581A-4354-8E2E-85A14705DEDA}" type="datetime1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18AEF-393B-4D02-A681-4B32AD84EF7D}" type="datetime1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  <a:t>UNIT II </a:t>
            </a:r>
            <a:r>
              <a:rPr lang="en-IN" b="1" dirty="0" smtClean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  <a:t/>
            </a:r>
            <a:br>
              <a:rPr lang="en-IN" b="1" dirty="0" smtClean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</a:br>
            <a:r>
              <a:rPr lang="en-IN" b="1" dirty="0" smtClean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  <a:t>THEODOLITE </a:t>
            </a:r>
            <a:r>
              <a:rPr lang="en-IN" b="1" dirty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  <a:t>AND TACHEOMETRIC SURVEYING</a:t>
            </a:r>
            <a:br>
              <a:rPr lang="en-IN" b="1" dirty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</a:br>
            <a:endParaRPr lang="en-IN" dirty="0">
              <a:solidFill>
                <a:schemeClr val="bg2">
                  <a:lumMod val="25000"/>
                </a:schemeClr>
              </a:solidFill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615" y="34210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THEODOLITE </a:t>
            </a:r>
            <a:r>
              <a:rPr lang="en-IN" b="1" dirty="0"/>
              <a:t>SURVEYING</a:t>
            </a:r>
            <a:r>
              <a:rPr lang="en-IN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Theodolite Survey: </a:t>
            </a:r>
            <a:r>
              <a:rPr lang="en-IN" dirty="0"/>
              <a:t>Types of theodolite ,Parts of </a:t>
            </a:r>
            <a:r>
              <a:rPr lang="en-IN" dirty="0" err="1"/>
              <a:t>thedolite,Definitions</a:t>
            </a:r>
            <a:r>
              <a:rPr lang="en-IN" dirty="0"/>
              <a:t>, Measurement of horizontal and vertical angle, </a:t>
            </a:r>
            <a:r>
              <a:rPr lang="en-IN" dirty="0" err="1"/>
              <a:t>Tacheometric</a:t>
            </a:r>
            <a:r>
              <a:rPr lang="en-IN" dirty="0"/>
              <a:t> surveying- Stadia and tangential methods - setting out of simple curves. </a:t>
            </a:r>
            <a:endParaRPr lang="en-IN" sz="31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886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511CB5-6F53-40BE-8DF0-3620217BB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8746C2-8B97-49B7-831E-AE7104DB5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b="1" dirty="0"/>
              <a:t>INTRODUCTION:</a:t>
            </a:r>
          </a:p>
          <a:p>
            <a:r>
              <a:rPr lang="en-IN" dirty="0"/>
              <a:t>So far we have been measuring horizontal angles by using a </a:t>
            </a:r>
            <a:r>
              <a:rPr lang="en-IN" i="1" dirty="0"/>
              <a:t>Compass </a:t>
            </a:r>
            <a:r>
              <a:rPr lang="en-IN" dirty="0"/>
              <a:t>with respect to </a:t>
            </a:r>
            <a:r>
              <a:rPr lang="en-IN" i="1" dirty="0"/>
              <a:t>meridian</a:t>
            </a:r>
            <a:r>
              <a:rPr lang="en-IN" dirty="0"/>
              <a:t>, which is </a:t>
            </a:r>
            <a:r>
              <a:rPr lang="en-IN" i="1" dirty="0"/>
              <a:t>less accurate </a:t>
            </a:r>
            <a:r>
              <a:rPr lang="en-IN" dirty="0"/>
              <a:t>and also it is not possible to measure vertical angles with a Compass. </a:t>
            </a:r>
          </a:p>
          <a:p>
            <a:r>
              <a:rPr lang="en-IN" dirty="0"/>
              <a:t>So when the objects are at a considerable distance or situated at a considerable elevation or depression ,it becomes necessary to measure horizontal and vertical angles more precisely. So these measurements are taken by an instrument known as a </a:t>
            </a:r>
            <a:r>
              <a:rPr lang="en-IN" i="1" dirty="0"/>
              <a:t>theodolite.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713FC23-1570-4531-B8D0-A5E403262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83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B32ED8-99C2-4B2D-B016-828C20BE9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28DFB4-B2EF-42FD-A887-48730B90F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The system of surveying in which the angles are with the help of a theodolite, is called Theodolite surveying.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F5FBE9F-20FF-47EC-AA15-8EB978FE8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702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794D49-032D-44EE-9187-9922D205B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CLASSIFICATION OF THEODOLITES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4F872C-8B3D-4A7C-B8C7-20EBA3637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/>
              <a:t>Theodolites may be classified as ;</a:t>
            </a:r>
          </a:p>
          <a:p>
            <a:pPr marL="0" indent="0">
              <a:buNone/>
            </a:pPr>
            <a:r>
              <a:rPr lang="en-IN" dirty="0"/>
              <a:t>A.BASE ON HORIZONTAL AXIS</a:t>
            </a:r>
          </a:p>
          <a:p>
            <a:pPr marL="0" indent="0">
              <a:buNone/>
            </a:pPr>
            <a:r>
              <a:rPr lang="en-IN" dirty="0" err="1"/>
              <a:t>i</a:t>
            </a:r>
            <a:r>
              <a:rPr lang="en-IN" dirty="0"/>
              <a:t>) Transit Theodolite.</a:t>
            </a:r>
          </a:p>
          <a:p>
            <a:pPr marL="0" indent="0">
              <a:buNone/>
            </a:pPr>
            <a:r>
              <a:rPr lang="en-IN" dirty="0"/>
              <a:t>ii) Non Transit Theodolite.</a:t>
            </a:r>
          </a:p>
          <a:p>
            <a:pPr marL="0" indent="0">
              <a:buNone/>
            </a:pPr>
            <a:r>
              <a:rPr lang="en-IN" dirty="0"/>
              <a:t>B.BASE ON ANGLE</a:t>
            </a:r>
          </a:p>
          <a:p>
            <a:pPr marL="0" indent="0">
              <a:buNone/>
            </a:pPr>
            <a:r>
              <a:rPr lang="en-IN" dirty="0" err="1"/>
              <a:t>i</a:t>
            </a:r>
            <a:r>
              <a:rPr lang="en-IN" dirty="0"/>
              <a:t>) Vernier Theodolites.</a:t>
            </a:r>
          </a:p>
          <a:p>
            <a:pPr marL="0" indent="0">
              <a:buNone/>
            </a:pPr>
            <a:r>
              <a:rPr lang="en-IN" dirty="0"/>
              <a:t>ii) </a:t>
            </a:r>
            <a:r>
              <a:rPr lang="en-IN" dirty="0" err="1"/>
              <a:t>Micrometer</a:t>
            </a:r>
            <a:r>
              <a:rPr lang="en-IN" dirty="0"/>
              <a:t> Theodolites.</a:t>
            </a:r>
          </a:p>
          <a:p>
            <a:pPr marL="0" indent="0">
              <a:buNone/>
            </a:pPr>
            <a:r>
              <a:rPr lang="en-IN" dirty="0"/>
              <a:t>iii)Electronic digital theodolite.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6B09A3B-1B7B-49E5-8644-D84F5530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2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99DF45-FD18-492A-93C9-4584509A5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CLASSIFICATION OF THEODOLITES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1D7EA1-7D12-4712-BBBF-219ED09DB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IN" b="1" dirty="0"/>
              <a:t>A. Transit Theodolite: </a:t>
            </a:r>
            <a:r>
              <a:rPr lang="en-IN" dirty="0"/>
              <a:t>A theodolite is called a transit</a:t>
            </a:r>
          </a:p>
          <a:p>
            <a:pPr marL="0" indent="0">
              <a:buNone/>
            </a:pPr>
            <a:r>
              <a:rPr lang="en-IN" dirty="0"/>
              <a:t>theodolite when its telescope can be transited </a:t>
            </a:r>
            <a:r>
              <a:rPr lang="en-IN" dirty="0" err="1"/>
              <a:t>i.e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revolved through a complete revolution about its</a:t>
            </a:r>
          </a:p>
          <a:p>
            <a:pPr marL="0" indent="0">
              <a:buNone/>
            </a:pPr>
            <a:r>
              <a:rPr lang="en-IN" dirty="0"/>
              <a:t>horizontal axis in the vertical plane, whereas in a-</a:t>
            </a:r>
          </a:p>
          <a:p>
            <a:pPr marL="0" indent="0">
              <a:buNone/>
            </a:pPr>
            <a:r>
              <a:rPr lang="en-IN" b="1" dirty="0"/>
              <a:t>	Non-Transit type:</a:t>
            </a:r>
            <a:r>
              <a:rPr lang="en-IN" dirty="0"/>
              <a:t> the telescope cannot be</a:t>
            </a:r>
          </a:p>
          <a:p>
            <a:pPr marL="0" indent="0">
              <a:buNone/>
            </a:pPr>
            <a:r>
              <a:rPr lang="en-IN" dirty="0"/>
              <a:t>transited. They are inferior in utility and have now</a:t>
            </a:r>
          </a:p>
          <a:p>
            <a:pPr marL="0" indent="0">
              <a:buNone/>
            </a:pPr>
            <a:r>
              <a:rPr lang="en-IN" dirty="0"/>
              <a:t>become </a:t>
            </a:r>
            <a:r>
              <a:rPr lang="en-IN" i="1" dirty="0"/>
              <a:t>obsolete.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189AD0D-4CD6-4C8E-95DC-7ADFFC67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137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400729F-E42C-4FED-AF40-7DEB8098E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0A8B81C-8E32-4182-9EB6-5C51F453F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N" dirty="0"/>
              <a:t>B.(a)</a:t>
            </a:r>
            <a:r>
              <a:rPr lang="en-IN" b="1" dirty="0"/>
              <a:t>Vernier Theodolite: </a:t>
            </a:r>
            <a:r>
              <a:rPr lang="en-IN" dirty="0"/>
              <a:t>For reading the graduated</a:t>
            </a:r>
          </a:p>
          <a:p>
            <a:pPr marL="0" indent="0">
              <a:buNone/>
            </a:pPr>
            <a:r>
              <a:rPr lang="en-IN" dirty="0"/>
              <a:t>circle if Vernier are used ,the theodolite is called as a</a:t>
            </a:r>
          </a:p>
          <a:p>
            <a:pPr marL="0" indent="0">
              <a:buNone/>
            </a:pPr>
            <a:r>
              <a:rPr lang="en-IN" dirty="0"/>
              <a:t>Vernier Theodolite</a:t>
            </a:r>
          </a:p>
          <a:p>
            <a:pPr marL="0" indent="0">
              <a:buNone/>
            </a:pPr>
            <a:r>
              <a:rPr lang="en-IN" dirty="0"/>
              <a:t>(b) Whereas, if a </a:t>
            </a:r>
            <a:r>
              <a:rPr lang="en-IN" b="1" i="1" dirty="0"/>
              <a:t>micro meter </a:t>
            </a:r>
            <a:r>
              <a:rPr lang="en-IN" dirty="0"/>
              <a:t>is provided to read the</a:t>
            </a:r>
          </a:p>
          <a:p>
            <a:pPr marL="0" indent="0">
              <a:buNone/>
            </a:pPr>
            <a:r>
              <a:rPr lang="en-IN" dirty="0"/>
              <a:t>graduated circle the same is called as a Micro meter</a:t>
            </a:r>
          </a:p>
          <a:p>
            <a:pPr marL="0" indent="0">
              <a:buNone/>
            </a:pPr>
            <a:r>
              <a:rPr lang="en-IN" dirty="0"/>
              <a:t>Theodolite.</a:t>
            </a:r>
          </a:p>
          <a:p>
            <a:pPr marL="0" indent="0">
              <a:buNone/>
            </a:pPr>
            <a:r>
              <a:rPr lang="en-IN" dirty="0"/>
              <a:t>( c )reading directly providing as digital num. if</a:t>
            </a:r>
          </a:p>
          <a:p>
            <a:pPr marL="0" indent="0">
              <a:buNone/>
            </a:pPr>
            <a:r>
              <a:rPr lang="en-IN" dirty="0"/>
              <a:t>electronic distance measuring is attached with it then</a:t>
            </a:r>
          </a:p>
          <a:p>
            <a:pPr marL="0" indent="0">
              <a:buNone/>
            </a:pPr>
            <a:r>
              <a:rPr lang="en-IN" dirty="0"/>
              <a:t>it’s call total station</a:t>
            </a:r>
          </a:p>
          <a:p>
            <a:pPr marL="0" indent="0">
              <a:buNone/>
            </a:pPr>
            <a:r>
              <a:rPr lang="en-IN" dirty="0"/>
              <a:t>Vernier type theodolites are commonly used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C60F078-A8DE-40D3-89BF-6006DF4D1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286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6F2662-D716-4349-BA3C-BBAFB8DC6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87D8E0-7341-44AA-AD91-E8BCE425E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IN" dirty="0"/>
              <a:t>SIZE OF THEODOLITE</a:t>
            </a:r>
          </a:p>
          <a:p>
            <a:r>
              <a:rPr lang="en-IN" dirty="0"/>
              <a:t>A theodolite is designated by diameter of the</a:t>
            </a:r>
          </a:p>
          <a:p>
            <a:pPr marL="0" indent="0">
              <a:buNone/>
            </a:pPr>
            <a:r>
              <a:rPr lang="en-IN" dirty="0"/>
              <a:t>graduated circle on the lower plate.</a:t>
            </a:r>
          </a:p>
          <a:p>
            <a:r>
              <a:rPr lang="en-IN" dirty="0"/>
              <a:t>The common sizes are </a:t>
            </a:r>
            <a:r>
              <a:rPr lang="en-IN" i="1" dirty="0"/>
              <a:t>8cm to 12 cm </a:t>
            </a:r>
            <a:r>
              <a:rPr lang="en-IN" dirty="0"/>
              <a:t>while </a:t>
            </a:r>
            <a:r>
              <a:rPr lang="en-IN" i="1" dirty="0"/>
              <a:t>14 cm to</a:t>
            </a:r>
          </a:p>
          <a:p>
            <a:pPr marL="0" indent="0">
              <a:buNone/>
            </a:pPr>
            <a:r>
              <a:rPr lang="en-IN" i="1" dirty="0"/>
              <a:t>25 cm </a:t>
            </a:r>
            <a:r>
              <a:rPr lang="en-IN" dirty="0"/>
              <a:t>instrument are used for </a:t>
            </a:r>
            <a:r>
              <a:rPr lang="en-IN" i="1" dirty="0"/>
              <a:t>triangulation work</a:t>
            </a:r>
            <a:r>
              <a:rPr lang="en-IN" dirty="0"/>
              <a:t>.</a:t>
            </a:r>
          </a:p>
          <a:p>
            <a:r>
              <a:rPr lang="en-IN" dirty="0"/>
              <a:t>Greater accuracy is achieved with larger</a:t>
            </a:r>
          </a:p>
          <a:p>
            <a:r>
              <a:rPr lang="en-IN" dirty="0"/>
              <a:t>theodolites as they have bigger graduated circle with</a:t>
            </a:r>
          </a:p>
          <a:p>
            <a:pPr marL="0" indent="0">
              <a:buNone/>
            </a:pPr>
            <a:r>
              <a:rPr lang="en-IN" dirty="0"/>
              <a:t>larger divisions hence used where the survey works </a:t>
            </a:r>
          </a:p>
          <a:p>
            <a:r>
              <a:rPr lang="en-IN" dirty="0"/>
              <a:t>It require high degree of accuracy.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B266043-2D0A-4835-AA95-B0A590C4A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270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830AE6-4F32-40BC-9D77-72EE16DE6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F30C324-ADA4-4D95-88D3-B571372A6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dirty="0"/>
              <a:t>USES OF THEODOLITE</a:t>
            </a:r>
          </a:p>
          <a:p>
            <a:pPr marL="0" indent="0">
              <a:buNone/>
            </a:pPr>
            <a:r>
              <a:rPr lang="en-IN" dirty="0"/>
              <a:t>The Theodolite is a most accurate surveying instrument mainly used for :</a:t>
            </a:r>
          </a:p>
          <a:p>
            <a:pPr marL="0" indent="0">
              <a:buNone/>
            </a:pPr>
            <a:r>
              <a:rPr lang="en-IN" dirty="0"/>
              <a:t>• Measuring horizontal and vertical angles.</a:t>
            </a:r>
          </a:p>
          <a:p>
            <a:pPr marL="0" indent="0">
              <a:buNone/>
            </a:pPr>
            <a:r>
              <a:rPr lang="en-IN" dirty="0"/>
              <a:t>• Locating points on a line.</a:t>
            </a:r>
          </a:p>
          <a:p>
            <a:pPr marL="0" indent="0">
              <a:buNone/>
            </a:pPr>
            <a:r>
              <a:rPr lang="en-IN" dirty="0"/>
              <a:t>• Prolonging survey lines.</a:t>
            </a:r>
          </a:p>
          <a:p>
            <a:pPr marL="0" indent="0">
              <a:buNone/>
            </a:pPr>
            <a:r>
              <a:rPr lang="en-IN" dirty="0"/>
              <a:t>• Finding difference of level.</a:t>
            </a:r>
          </a:p>
          <a:p>
            <a:pPr marL="0" indent="0">
              <a:buNone/>
            </a:pPr>
            <a:r>
              <a:rPr lang="en-IN" dirty="0"/>
              <a:t>• Setting out grades</a:t>
            </a:r>
          </a:p>
          <a:p>
            <a:pPr marL="0" indent="0">
              <a:buNone/>
            </a:pPr>
            <a:r>
              <a:rPr lang="en-IN" dirty="0"/>
              <a:t>• Ranging curves</a:t>
            </a:r>
          </a:p>
          <a:p>
            <a:pPr marL="0" indent="0">
              <a:buNone/>
            </a:pPr>
            <a:r>
              <a:rPr lang="en-IN" dirty="0"/>
              <a:t>• </a:t>
            </a:r>
            <a:r>
              <a:rPr lang="en-IN" dirty="0" err="1"/>
              <a:t>Tacheometric</a:t>
            </a:r>
            <a:r>
              <a:rPr lang="en-IN" dirty="0"/>
              <a:t> Survey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029B056-290B-4AEB-8FED-C3C567E20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01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037D3D-6EC8-4FF5-AD2D-2078CC1B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F9D464D-7ABD-4AE4-841B-54A310743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9D77DC4-0656-4069-BD5F-B076D14C0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998AA1D-0A93-4E28-B1A6-DC49C5FAE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4638"/>
            <a:ext cx="8305800" cy="585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80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2DF06B-6901-4EF9-8543-E0AFB2C07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E89489-F1DB-4994-B0F2-6BEFE4CEC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6088912-E9E9-467E-B824-F9FB778F7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443AEDA2-2D32-49F3-B079-4A753D07093B}"/>
              </a:ext>
            </a:extLst>
          </p:cNvPr>
          <p:cNvSpPr/>
          <p:nvPr/>
        </p:nvSpPr>
        <p:spPr>
          <a:xfrm>
            <a:off x="457200" y="1447736"/>
            <a:ext cx="4267200" cy="45260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xmlns="" id="{A410AB90-7EBD-48EC-B979-6BE83DF975AB}"/>
              </a:ext>
            </a:extLst>
          </p:cNvPr>
          <p:cNvSpPr/>
          <p:nvPr/>
        </p:nvSpPr>
        <p:spPr>
          <a:xfrm>
            <a:off x="5071871" y="1447800"/>
            <a:ext cx="3386328" cy="434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5076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56A8D1-25E5-452F-AA47-5149934CB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5E82CBB-4798-4819-AD89-D17A72AEE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675"/>
              </a:spcBef>
            </a:pPr>
            <a:r>
              <a:rPr lang="en-IN" b="1" dirty="0">
                <a:latin typeface="Baskerville Old Face"/>
                <a:cs typeface="Baskerville Old Face"/>
              </a:rPr>
              <a:t>Centring</a:t>
            </a:r>
            <a:endParaRPr lang="en-IN" dirty="0">
              <a:latin typeface="Baskerville Old Face"/>
              <a:cs typeface="Baskerville Old Face"/>
            </a:endParaRPr>
          </a:p>
          <a:p>
            <a:pPr marL="12700" marR="5080" indent="0">
              <a:spcBef>
                <a:spcPts val="575"/>
              </a:spcBef>
              <a:buNone/>
              <a:tabLst>
                <a:tab pos="354965" algn="l"/>
                <a:tab pos="355600" algn="l"/>
              </a:tabLst>
            </a:pPr>
            <a:r>
              <a:rPr lang="en-IN" dirty="0">
                <a:latin typeface="Baskerville Old Face"/>
                <a:cs typeface="Baskerville Old Face"/>
              </a:rPr>
              <a:t>	The setting of a </a:t>
            </a:r>
            <a:r>
              <a:rPr lang="en-IN" spc="-5" dirty="0">
                <a:latin typeface="Baskerville Old Face"/>
                <a:cs typeface="Baskerville Old Face"/>
              </a:rPr>
              <a:t>theodolite </a:t>
            </a:r>
            <a:r>
              <a:rPr lang="en-IN" b="1" spc="-5" dirty="0">
                <a:latin typeface="Baskerville Old Face"/>
                <a:cs typeface="Baskerville Old Face"/>
              </a:rPr>
              <a:t>exactly over a station </a:t>
            </a:r>
            <a:r>
              <a:rPr lang="en-IN" b="1" dirty="0">
                <a:latin typeface="Baskerville Old Face"/>
                <a:cs typeface="Baskerville Old Face"/>
              </a:rPr>
              <a:t>mark </a:t>
            </a:r>
            <a:r>
              <a:rPr lang="en-IN" spc="-5" dirty="0">
                <a:latin typeface="Baskerville Old Face"/>
                <a:cs typeface="Baskerville Old Face"/>
              </a:rPr>
              <a:t>by means  </a:t>
            </a:r>
            <a:r>
              <a:rPr lang="en-IN" dirty="0">
                <a:latin typeface="Baskerville Old Face"/>
                <a:cs typeface="Baskerville Old Face"/>
              </a:rPr>
              <a:t>of a </a:t>
            </a:r>
            <a:r>
              <a:rPr lang="en-IN" spc="-5" dirty="0">
                <a:latin typeface="Baskerville Old Face"/>
                <a:cs typeface="Baskerville Old Face"/>
              </a:rPr>
              <a:t>plumb bob. </a:t>
            </a:r>
            <a:r>
              <a:rPr lang="en-IN" dirty="0">
                <a:latin typeface="Baskerville Old Face"/>
                <a:cs typeface="Baskerville Old Face"/>
              </a:rPr>
              <a:t>Is known </a:t>
            </a:r>
            <a:r>
              <a:rPr lang="en-IN" spc="-5" dirty="0">
                <a:latin typeface="Baskerville Old Face"/>
                <a:cs typeface="Baskerville Old Face"/>
              </a:rPr>
              <a:t>as</a:t>
            </a:r>
            <a:r>
              <a:rPr lang="en-IN" spc="-15" dirty="0">
                <a:latin typeface="Baskerville Old Face"/>
                <a:cs typeface="Baskerville Old Face"/>
              </a:rPr>
              <a:t> </a:t>
            </a:r>
            <a:r>
              <a:rPr lang="en-IN" b="1" dirty="0" err="1">
                <a:latin typeface="Baskerville Old Face"/>
                <a:cs typeface="Baskerville Old Face"/>
              </a:rPr>
              <a:t>centering</a:t>
            </a:r>
            <a:r>
              <a:rPr lang="en-IN" b="1" dirty="0">
                <a:latin typeface="Baskerville Old Face"/>
                <a:cs typeface="Baskerville Old Face"/>
              </a:rPr>
              <a:t>.</a:t>
            </a:r>
            <a:endParaRPr lang="en-IN" dirty="0">
              <a:latin typeface="Baskerville Old Face"/>
              <a:cs typeface="Baskerville Old Face"/>
            </a:endParaRPr>
          </a:p>
          <a:p>
            <a:pPr>
              <a:spcBef>
                <a:spcPts val="580"/>
              </a:spcBef>
            </a:pPr>
            <a:r>
              <a:rPr lang="en-IN" b="1" dirty="0">
                <a:latin typeface="Baskerville Old Face"/>
                <a:cs typeface="Baskerville Old Face"/>
              </a:rPr>
              <a:t>Transiting</a:t>
            </a:r>
            <a:endParaRPr lang="en-IN" dirty="0">
              <a:latin typeface="Baskerville Old Face"/>
              <a:cs typeface="Baskerville Old Face"/>
            </a:endParaRPr>
          </a:p>
          <a:p>
            <a:pPr marL="12700" marR="8255" indent="0" algn="just">
              <a:spcBef>
                <a:spcPts val="575"/>
              </a:spcBef>
              <a:buNone/>
              <a:tabLst>
                <a:tab pos="355600" algn="l"/>
              </a:tabLst>
            </a:pPr>
            <a:r>
              <a:rPr lang="en-IN" dirty="0">
                <a:latin typeface="Baskerville Old Face"/>
                <a:cs typeface="Baskerville Old Face"/>
              </a:rPr>
              <a:t>	The method of </a:t>
            </a:r>
            <a:r>
              <a:rPr lang="en-IN" b="1" spc="-5" dirty="0">
                <a:latin typeface="Baskerville Old Face"/>
                <a:cs typeface="Baskerville Old Face"/>
              </a:rPr>
              <a:t>turning </a:t>
            </a:r>
            <a:r>
              <a:rPr lang="en-IN" b="1" dirty="0">
                <a:latin typeface="Baskerville Old Face"/>
                <a:cs typeface="Baskerville Old Face"/>
              </a:rPr>
              <a:t>the </a:t>
            </a:r>
            <a:r>
              <a:rPr lang="en-IN" b="1" spc="-5" dirty="0">
                <a:latin typeface="Baskerville Old Face"/>
                <a:cs typeface="Baskerville Old Face"/>
              </a:rPr>
              <a:t>telescope about its horizontal </a:t>
            </a:r>
            <a:r>
              <a:rPr lang="en-IN" b="1" dirty="0">
                <a:latin typeface="Baskerville Old Face"/>
                <a:cs typeface="Baskerville Old Face"/>
              </a:rPr>
              <a:t>axis </a:t>
            </a:r>
            <a:r>
              <a:rPr lang="en-IN" spc="-10" dirty="0">
                <a:latin typeface="Baskerville Old Face"/>
                <a:cs typeface="Baskerville Old Face"/>
              </a:rPr>
              <a:t>in  </a:t>
            </a:r>
            <a:r>
              <a:rPr lang="en-IN" dirty="0">
                <a:latin typeface="Baskerville Old Face"/>
                <a:cs typeface="Baskerville Old Face"/>
              </a:rPr>
              <a:t>a vertical </a:t>
            </a:r>
            <a:r>
              <a:rPr lang="en-IN" spc="-5" dirty="0">
                <a:latin typeface="Baskerville Old Face"/>
                <a:cs typeface="Baskerville Old Face"/>
              </a:rPr>
              <a:t>plane </a:t>
            </a:r>
            <a:r>
              <a:rPr lang="en-IN" dirty="0">
                <a:latin typeface="Baskerville Old Face"/>
                <a:cs typeface="Baskerville Old Face"/>
              </a:rPr>
              <a:t>through </a:t>
            </a:r>
            <a:r>
              <a:rPr lang="en-IN" spc="-5" dirty="0">
                <a:latin typeface="Baskerville Old Face"/>
                <a:cs typeface="Baskerville Old Face"/>
              </a:rPr>
              <a:t>180 </a:t>
            </a:r>
            <a:r>
              <a:rPr lang="en-IN" spc="-7" baseline="24305" dirty="0">
                <a:latin typeface="Baskerville Old Face"/>
                <a:cs typeface="Baskerville Old Face"/>
              </a:rPr>
              <a:t>0 </a:t>
            </a:r>
            <a:r>
              <a:rPr lang="en-IN" spc="-5" dirty="0">
                <a:latin typeface="Baskerville Old Face"/>
                <a:cs typeface="Baskerville Old Face"/>
              </a:rPr>
              <a:t>is </a:t>
            </a:r>
            <a:r>
              <a:rPr lang="en-IN" dirty="0">
                <a:latin typeface="Baskerville Old Face"/>
                <a:cs typeface="Baskerville Old Face"/>
              </a:rPr>
              <a:t>termed </a:t>
            </a:r>
            <a:r>
              <a:rPr lang="en-IN" spc="-5" dirty="0">
                <a:latin typeface="Baskerville Old Face"/>
                <a:cs typeface="Baskerville Old Face"/>
              </a:rPr>
              <a:t>as </a:t>
            </a:r>
            <a:r>
              <a:rPr lang="en-IN" b="1" spc="-5" dirty="0">
                <a:latin typeface="Baskerville Old Face"/>
                <a:cs typeface="Baskerville Old Face"/>
              </a:rPr>
              <a:t>transiting. </a:t>
            </a:r>
            <a:r>
              <a:rPr lang="en-IN" dirty="0">
                <a:latin typeface="Baskerville Old Face"/>
                <a:cs typeface="Baskerville Old Face"/>
              </a:rPr>
              <a:t>In other  words </a:t>
            </a:r>
            <a:r>
              <a:rPr lang="en-IN" b="1" dirty="0">
                <a:latin typeface="Baskerville Old Face"/>
                <a:cs typeface="Baskerville Old Face"/>
              </a:rPr>
              <a:t>transiting results in </a:t>
            </a:r>
            <a:r>
              <a:rPr lang="en-IN" b="1" spc="-5" dirty="0">
                <a:latin typeface="Baskerville Old Face"/>
                <a:cs typeface="Baskerville Old Face"/>
              </a:rPr>
              <a:t>a </a:t>
            </a:r>
            <a:r>
              <a:rPr lang="en-IN" b="1" dirty="0">
                <a:latin typeface="Baskerville Old Face"/>
                <a:cs typeface="Baskerville Old Face"/>
              </a:rPr>
              <a:t>change in</a:t>
            </a:r>
            <a:r>
              <a:rPr lang="en-IN" b="1" spc="-110" dirty="0">
                <a:latin typeface="Baskerville Old Face"/>
                <a:cs typeface="Baskerville Old Face"/>
              </a:rPr>
              <a:t> </a:t>
            </a:r>
            <a:r>
              <a:rPr lang="en-IN" b="1" spc="5" dirty="0">
                <a:latin typeface="Baskerville Old Face"/>
                <a:cs typeface="Baskerville Old Face"/>
              </a:rPr>
              <a:t>face.</a:t>
            </a:r>
            <a:endParaRPr lang="en-IN" dirty="0">
              <a:latin typeface="Baskerville Old Face"/>
              <a:cs typeface="Baskerville Old Face"/>
            </a:endParaRPr>
          </a:p>
          <a:p>
            <a:pPr>
              <a:spcBef>
                <a:spcPts val="580"/>
              </a:spcBef>
            </a:pPr>
            <a:r>
              <a:rPr lang="en-IN" b="1" spc="5" dirty="0">
                <a:latin typeface="Baskerville Old Face"/>
                <a:cs typeface="Baskerville Old Face"/>
              </a:rPr>
              <a:t>Face</a:t>
            </a:r>
            <a:r>
              <a:rPr lang="en-IN" b="1" spc="-30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left</a:t>
            </a:r>
            <a:endParaRPr lang="en-IN" dirty="0">
              <a:latin typeface="Baskerville Old Face"/>
              <a:cs typeface="Baskerville Old Face"/>
            </a:endParaRPr>
          </a:p>
          <a:p>
            <a:pPr marL="12700" marR="8255" indent="0">
              <a:spcBef>
                <a:spcPts val="575"/>
              </a:spcBef>
              <a:buNone/>
              <a:tabLst>
                <a:tab pos="354965" algn="l"/>
                <a:tab pos="355600" algn="l"/>
              </a:tabLst>
            </a:pPr>
            <a:r>
              <a:rPr lang="en-IN" b="1" spc="-80" dirty="0">
                <a:latin typeface="Baskerville Old Face"/>
                <a:cs typeface="Baskerville Old Face"/>
              </a:rPr>
              <a:t>	“Face </a:t>
            </a:r>
            <a:r>
              <a:rPr lang="en-IN" b="1" spc="-70" dirty="0">
                <a:latin typeface="Baskerville Old Face"/>
                <a:cs typeface="Baskerville Old Face"/>
              </a:rPr>
              <a:t>left” </a:t>
            </a:r>
            <a:r>
              <a:rPr lang="en-IN" b="1" spc="-5" dirty="0">
                <a:latin typeface="Baskerville Old Face"/>
                <a:cs typeface="Baskerville Old Face"/>
              </a:rPr>
              <a:t>means that the vertical circle </a:t>
            </a:r>
            <a:r>
              <a:rPr lang="en-IN" b="1" dirty="0">
                <a:latin typeface="Baskerville Old Face"/>
                <a:cs typeface="Baskerville Old Face"/>
              </a:rPr>
              <a:t>of </a:t>
            </a:r>
            <a:r>
              <a:rPr lang="en-IN" b="1" spc="-5" dirty="0">
                <a:latin typeface="Baskerville Old Face"/>
                <a:cs typeface="Baskerville Old Face"/>
              </a:rPr>
              <a:t>the theodolite </a:t>
            </a:r>
            <a:r>
              <a:rPr lang="en-IN" spc="-5" dirty="0">
                <a:latin typeface="Baskerville Old Face"/>
                <a:cs typeface="Baskerville Old Face"/>
              </a:rPr>
              <a:t>is </a:t>
            </a:r>
            <a:r>
              <a:rPr lang="en-IN" spc="-695" dirty="0">
                <a:latin typeface="Baskerville Old Face"/>
                <a:cs typeface="Baskerville Old Face"/>
              </a:rPr>
              <a:t>on </a:t>
            </a:r>
            <a:r>
              <a:rPr lang="en-IN" spc="1220" dirty="0">
                <a:latin typeface="Baskerville Old Face"/>
                <a:cs typeface="Baskerville Old Face"/>
              </a:rPr>
              <a:t> </a:t>
            </a:r>
            <a:r>
              <a:rPr lang="en-IN" dirty="0">
                <a:latin typeface="Baskerville Old Face"/>
                <a:cs typeface="Baskerville Old Face"/>
              </a:rPr>
              <a:t>the </a:t>
            </a:r>
            <a:r>
              <a:rPr lang="en-IN" spc="-5" dirty="0">
                <a:latin typeface="Baskerville Old Face"/>
                <a:cs typeface="Baskerville Old Face"/>
              </a:rPr>
              <a:t>left </a:t>
            </a:r>
            <a:r>
              <a:rPr lang="en-IN" dirty="0">
                <a:latin typeface="Baskerville Old Face"/>
                <a:cs typeface="Baskerville Old Face"/>
              </a:rPr>
              <a:t>of the observer </a:t>
            </a:r>
            <a:r>
              <a:rPr lang="en-IN" spc="-5" dirty="0">
                <a:latin typeface="Baskerville Old Face"/>
                <a:cs typeface="Baskerville Old Face"/>
              </a:rPr>
              <a:t>at </a:t>
            </a:r>
            <a:r>
              <a:rPr lang="en-IN" dirty="0">
                <a:latin typeface="Baskerville Old Face"/>
                <a:cs typeface="Baskerville Old Face"/>
              </a:rPr>
              <a:t>the </a:t>
            </a:r>
            <a:r>
              <a:rPr lang="en-IN" spc="-5" dirty="0">
                <a:latin typeface="Baskerville Old Face"/>
                <a:cs typeface="Baskerville Old Face"/>
              </a:rPr>
              <a:t>time </a:t>
            </a:r>
            <a:r>
              <a:rPr lang="en-IN" dirty="0">
                <a:latin typeface="Baskerville Old Face"/>
                <a:cs typeface="Baskerville Old Face"/>
              </a:rPr>
              <a:t>of </a:t>
            </a:r>
            <a:r>
              <a:rPr lang="en-IN" spc="-5" dirty="0">
                <a:latin typeface="Baskerville Old Face"/>
                <a:cs typeface="Baskerville Old Face"/>
              </a:rPr>
              <a:t>taking</a:t>
            </a:r>
            <a:r>
              <a:rPr lang="en-IN" spc="40" dirty="0">
                <a:latin typeface="Baskerville Old Face"/>
                <a:cs typeface="Baskerville Old Face"/>
              </a:rPr>
              <a:t> </a:t>
            </a:r>
            <a:r>
              <a:rPr lang="en-IN" spc="-5" dirty="0">
                <a:latin typeface="Baskerville Old Face"/>
                <a:cs typeface="Baskerville Old Face"/>
              </a:rPr>
              <a:t>reading.</a:t>
            </a:r>
            <a:endParaRPr lang="en-IN" dirty="0">
              <a:latin typeface="Baskerville Old Face"/>
              <a:cs typeface="Baskerville Old Face"/>
            </a:endParaRP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6562D77-FD06-4046-AE72-05C2B6E36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933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436FA3-7808-4FF2-AD80-71FDDDC3B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Optical</a:t>
            </a:r>
            <a:r>
              <a:rPr lang="en-IN" spc="-105" dirty="0"/>
              <a:t> </a:t>
            </a:r>
            <a:r>
              <a:rPr lang="en-IN" dirty="0"/>
              <a:t>Plummet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DF13C80-5188-4807-A8CD-A8487B5D5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4C99B38-6766-403B-A793-028B00B7A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BB2B93D3-F8DE-472D-8108-B1593F8CCE41}"/>
              </a:ext>
            </a:extLst>
          </p:cNvPr>
          <p:cNvSpPr/>
          <p:nvPr/>
        </p:nvSpPr>
        <p:spPr>
          <a:xfrm>
            <a:off x="1676400" y="1600263"/>
            <a:ext cx="5638800" cy="4525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5967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38F58D-D831-4E4D-8DE4-E882299BF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3AB675-7B5E-4004-BB95-BF10E350A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95"/>
              </a:spcBef>
            </a:pPr>
            <a:r>
              <a:rPr lang="en-IN" b="1" dirty="0">
                <a:latin typeface="Baskerville Old Face"/>
                <a:cs typeface="Baskerville Old Face"/>
              </a:rPr>
              <a:t>Face</a:t>
            </a:r>
            <a:r>
              <a:rPr lang="en-IN" b="1" spc="-40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right</a:t>
            </a:r>
            <a:endParaRPr lang="en-IN" dirty="0">
              <a:latin typeface="Baskerville Old Face"/>
              <a:cs typeface="Baskerville Old Face"/>
            </a:endParaRPr>
          </a:p>
          <a:p>
            <a:pPr marL="250190" marR="6350" indent="0" algn="just">
              <a:lnSpc>
                <a:spcPct val="80000"/>
              </a:lnSpc>
              <a:spcBef>
                <a:spcPts val="600"/>
              </a:spcBef>
              <a:buNone/>
            </a:pPr>
            <a:r>
              <a:rPr lang="en-IN" spc="-5" dirty="0">
                <a:latin typeface="Baskerville Old Face"/>
                <a:cs typeface="Baskerville Old Face"/>
              </a:rPr>
              <a:t>This refers to </a:t>
            </a:r>
            <a:r>
              <a:rPr lang="en-IN" dirty="0">
                <a:latin typeface="Baskerville Old Face"/>
                <a:cs typeface="Baskerville Old Face"/>
              </a:rPr>
              <a:t>the </a:t>
            </a:r>
            <a:r>
              <a:rPr lang="en-IN" b="1" spc="-5" dirty="0">
                <a:latin typeface="Baskerville Old Face"/>
                <a:cs typeface="Baskerville Old Face"/>
              </a:rPr>
              <a:t>situation when the vertical circle </a:t>
            </a:r>
            <a:r>
              <a:rPr lang="en-IN" spc="-5" dirty="0">
                <a:latin typeface="Baskerville Old Face"/>
                <a:cs typeface="Baskerville Old Face"/>
              </a:rPr>
              <a:t>of </a:t>
            </a:r>
            <a:r>
              <a:rPr lang="en-IN" spc="-10" dirty="0">
                <a:latin typeface="Baskerville Old Face"/>
                <a:cs typeface="Baskerville Old Face"/>
              </a:rPr>
              <a:t>the  </a:t>
            </a:r>
            <a:r>
              <a:rPr lang="en-IN" spc="-5" dirty="0">
                <a:latin typeface="Baskerville Old Face"/>
                <a:cs typeface="Baskerville Old Face"/>
              </a:rPr>
              <a:t>instrument </a:t>
            </a:r>
            <a:r>
              <a:rPr lang="en-IN" dirty="0">
                <a:latin typeface="Baskerville Old Face"/>
                <a:cs typeface="Baskerville Old Face"/>
              </a:rPr>
              <a:t>is </a:t>
            </a:r>
            <a:r>
              <a:rPr lang="en-IN" spc="-5" dirty="0">
                <a:latin typeface="Baskerville Old Face"/>
                <a:cs typeface="Baskerville Old Face"/>
              </a:rPr>
              <a:t>on </a:t>
            </a:r>
            <a:r>
              <a:rPr lang="en-IN" dirty="0">
                <a:latin typeface="Baskerville Old Face"/>
                <a:cs typeface="Baskerville Old Face"/>
              </a:rPr>
              <a:t>the </a:t>
            </a:r>
            <a:r>
              <a:rPr lang="en-IN" b="1" dirty="0">
                <a:latin typeface="Baskerville Old Face"/>
                <a:cs typeface="Baskerville Old Face"/>
              </a:rPr>
              <a:t>right </a:t>
            </a:r>
            <a:r>
              <a:rPr lang="en-IN" b="1" spc="-5" dirty="0">
                <a:latin typeface="Baskerville Old Face"/>
                <a:cs typeface="Baskerville Old Face"/>
              </a:rPr>
              <a:t>of </a:t>
            </a:r>
            <a:r>
              <a:rPr lang="en-IN" b="1" spc="-10" dirty="0">
                <a:latin typeface="Baskerville Old Face"/>
                <a:cs typeface="Baskerville Old Face"/>
              </a:rPr>
              <a:t>the </a:t>
            </a:r>
            <a:r>
              <a:rPr lang="en-IN" b="1" dirty="0">
                <a:latin typeface="Baskerville Old Face"/>
                <a:cs typeface="Baskerville Old Face"/>
              </a:rPr>
              <a:t>observer when </a:t>
            </a:r>
            <a:r>
              <a:rPr lang="en-IN" b="1" spc="-5" dirty="0">
                <a:latin typeface="Baskerville Old Face"/>
                <a:cs typeface="Baskerville Old Face"/>
              </a:rPr>
              <a:t>the reading </a:t>
            </a:r>
            <a:r>
              <a:rPr lang="en-IN" b="1" spc="-15" dirty="0">
                <a:latin typeface="Baskerville Old Face"/>
                <a:cs typeface="Baskerville Old Face"/>
              </a:rPr>
              <a:t>is  </a:t>
            </a:r>
            <a:r>
              <a:rPr lang="en-IN" b="1" dirty="0">
                <a:latin typeface="Baskerville Old Face"/>
                <a:cs typeface="Baskerville Old Face"/>
              </a:rPr>
              <a:t>taken</a:t>
            </a:r>
            <a:endParaRPr lang="en-IN" dirty="0">
              <a:latin typeface="Baskerville Old Face"/>
              <a:cs typeface="Baskerville Old Face"/>
            </a:endParaRPr>
          </a:p>
          <a:p>
            <a:pPr>
              <a:spcBef>
                <a:spcPts val="10"/>
              </a:spcBef>
            </a:pPr>
            <a:endParaRPr lang="en-IN" dirty="0">
              <a:latin typeface="Times New Roman"/>
              <a:cs typeface="Times New Roman"/>
            </a:endParaRPr>
          </a:p>
          <a:p>
            <a:r>
              <a:rPr lang="en-IN" b="1" dirty="0">
                <a:latin typeface="Baskerville Old Face"/>
                <a:cs typeface="Baskerville Old Face"/>
              </a:rPr>
              <a:t>Changing</a:t>
            </a:r>
            <a:r>
              <a:rPr lang="en-IN" b="1" spc="-45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face</a:t>
            </a:r>
            <a:endParaRPr lang="en-IN" dirty="0">
              <a:latin typeface="Baskerville Old Face"/>
              <a:cs typeface="Baskerville Old Face"/>
            </a:endParaRPr>
          </a:p>
          <a:p>
            <a:pPr marL="12700" marR="5080" indent="0">
              <a:lnSpc>
                <a:spcPts val="2400"/>
              </a:lnSpc>
              <a:spcBef>
                <a:spcPts val="580"/>
              </a:spcBef>
              <a:buNone/>
            </a:pPr>
            <a:r>
              <a:rPr lang="en-IN" spc="-5" dirty="0">
                <a:latin typeface="Baskerville Old Face"/>
                <a:cs typeface="Baskerville Old Face"/>
              </a:rPr>
              <a:t>	The </a:t>
            </a:r>
            <a:r>
              <a:rPr lang="en-IN" b="1" spc="-5" dirty="0">
                <a:latin typeface="Baskerville Old Face"/>
                <a:cs typeface="Baskerville Old Face"/>
              </a:rPr>
              <a:t>operation </a:t>
            </a:r>
            <a:r>
              <a:rPr lang="en-IN" b="1" dirty="0">
                <a:latin typeface="Baskerville Old Face"/>
                <a:cs typeface="Baskerville Old Face"/>
              </a:rPr>
              <a:t>of </a:t>
            </a:r>
            <a:r>
              <a:rPr lang="en-IN" b="1" spc="-5" dirty="0">
                <a:latin typeface="Baskerville Old Face"/>
                <a:cs typeface="Baskerville Old Face"/>
              </a:rPr>
              <a:t>bringing the vertical circle </a:t>
            </a:r>
            <a:r>
              <a:rPr lang="en-IN" spc="-5" dirty="0">
                <a:latin typeface="Baskerville Old Face"/>
                <a:cs typeface="Baskerville Old Face"/>
              </a:rPr>
              <a:t>from </a:t>
            </a:r>
            <a:r>
              <a:rPr lang="en-IN" dirty="0">
                <a:latin typeface="Baskerville Old Face"/>
                <a:cs typeface="Baskerville Old Face"/>
              </a:rPr>
              <a:t>one </a:t>
            </a:r>
            <a:r>
              <a:rPr lang="en-IN" spc="-5" dirty="0">
                <a:latin typeface="Baskerville Old Face"/>
                <a:cs typeface="Baskerville Old Face"/>
              </a:rPr>
              <a:t>side </a:t>
            </a:r>
            <a:r>
              <a:rPr lang="en-IN" spc="10" dirty="0">
                <a:latin typeface="Baskerville Old Face"/>
                <a:cs typeface="Baskerville Old Face"/>
              </a:rPr>
              <a:t>of  </a:t>
            </a:r>
            <a:r>
              <a:rPr lang="en-IN" spc="-5" dirty="0">
                <a:latin typeface="Baskerville Old Face"/>
                <a:cs typeface="Baskerville Old Face"/>
              </a:rPr>
              <a:t>the observer to the other </a:t>
            </a:r>
            <a:r>
              <a:rPr lang="en-IN" spc="-10" dirty="0">
                <a:latin typeface="Baskerville Old Face"/>
                <a:cs typeface="Baskerville Old Face"/>
              </a:rPr>
              <a:t>is </a:t>
            </a:r>
            <a:r>
              <a:rPr lang="en-IN" spc="-5" dirty="0">
                <a:latin typeface="Baskerville Old Face"/>
                <a:cs typeface="Baskerville Old Face"/>
              </a:rPr>
              <a:t>known as changing</a:t>
            </a:r>
            <a:r>
              <a:rPr lang="en-IN" spc="70" dirty="0">
                <a:latin typeface="Baskerville Old Face"/>
                <a:cs typeface="Baskerville Old Face"/>
              </a:rPr>
              <a:t> </a:t>
            </a:r>
            <a:r>
              <a:rPr lang="en-IN" dirty="0">
                <a:latin typeface="Baskerville Old Face"/>
                <a:cs typeface="Baskerville Old Face"/>
              </a:rPr>
              <a:t>face.</a:t>
            </a:r>
          </a:p>
          <a:p>
            <a:pPr>
              <a:spcBef>
                <a:spcPts val="30"/>
              </a:spcBef>
            </a:pPr>
            <a:endParaRPr lang="en-IN" dirty="0">
              <a:latin typeface="Times New Roman"/>
              <a:cs typeface="Times New Roman"/>
            </a:endParaRPr>
          </a:p>
          <a:p>
            <a:r>
              <a:rPr lang="en-IN" b="1" dirty="0">
                <a:latin typeface="Baskerville Old Face"/>
                <a:cs typeface="Baskerville Old Face"/>
              </a:rPr>
              <a:t>Swinging the</a:t>
            </a:r>
            <a:r>
              <a:rPr lang="en-IN" b="1" spc="-55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telescope</a:t>
            </a:r>
            <a:endParaRPr lang="en-IN" dirty="0">
              <a:latin typeface="Baskerville Old Face"/>
              <a:cs typeface="Baskerville Old Face"/>
            </a:endParaRPr>
          </a:p>
          <a:p>
            <a:pPr marL="12700" marR="6985" indent="0" algn="just">
              <a:lnSpc>
                <a:spcPct val="80000"/>
              </a:lnSpc>
              <a:spcBef>
                <a:spcPts val="600"/>
              </a:spcBef>
              <a:buNone/>
            </a:pPr>
            <a:r>
              <a:rPr lang="en-IN" spc="-5" dirty="0">
                <a:latin typeface="Baskerville Old Face"/>
                <a:cs typeface="Baskerville Old Face"/>
              </a:rPr>
              <a:t>	This </a:t>
            </a:r>
            <a:r>
              <a:rPr lang="en-IN" b="1" spc="-5" dirty="0">
                <a:latin typeface="Baskerville Old Face"/>
                <a:cs typeface="Baskerville Old Face"/>
              </a:rPr>
              <a:t>indicates turning </a:t>
            </a:r>
            <a:r>
              <a:rPr lang="en-IN" b="1" spc="-10" dirty="0">
                <a:latin typeface="Baskerville Old Face"/>
                <a:cs typeface="Baskerville Old Face"/>
              </a:rPr>
              <a:t>the </a:t>
            </a:r>
            <a:r>
              <a:rPr lang="en-IN" b="1" spc="-5" dirty="0">
                <a:latin typeface="Baskerville Old Face"/>
                <a:cs typeface="Baskerville Old Face"/>
              </a:rPr>
              <a:t>telescope </a:t>
            </a:r>
            <a:r>
              <a:rPr lang="en-IN" b="1" spc="-10" dirty="0">
                <a:latin typeface="Baskerville Old Face"/>
                <a:cs typeface="Baskerville Old Face"/>
              </a:rPr>
              <a:t>in </a:t>
            </a:r>
            <a:r>
              <a:rPr lang="en-IN" b="1" spc="-5" dirty="0">
                <a:latin typeface="Baskerville Old Face"/>
                <a:cs typeface="Baskerville Old Face"/>
              </a:rPr>
              <a:t>a horizontal plane</a:t>
            </a:r>
            <a:r>
              <a:rPr lang="en-IN" spc="-5" dirty="0">
                <a:latin typeface="Baskerville Old Face"/>
                <a:cs typeface="Baskerville Old Face"/>
              </a:rPr>
              <a:t>. It </a:t>
            </a:r>
            <a:r>
              <a:rPr lang="en-IN" spc="-10" dirty="0">
                <a:latin typeface="Baskerville Old Face"/>
                <a:cs typeface="Baskerville Old Face"/>
              </a:rPr>
              <a:t>is  </a:t>
            </a:r>
            <a:r>
              <a:rPr lang="en-IN" spc="-5" dirty="0">
                <a:latin typeface="Baskerville Old Face"/>
                <a:cs typeface="Baskerville Old Face"/>
              </a:rPr>
              <a:t>called </a:t>
            </a:r>
            <a:r>
              <a:rPr lang="en-IN" spc="-75" dirty="0">
                <a:latin typeface="Baskerville Old Face"/>
                <a:cs typeface="Baskerville Old Face"/>
              </a:rPr>
              <a:t>„right </a:t>
            </a:r>
            <a:r>
              <a:rPr lang="en-IN" spc="-55" dirty="0">
                <a:latin typeface="Baskerville Old Face"/>
                <a:cs typeface="Baskerville Old Face"/>
              </a:rPr>
              <a:t>swing‟ </a:t>
            </a:r>
            <a:r>
              <a:rPr lang="en-IN" b="1" spc="-5" dirty="0">
                <a:latin typeface="Baskerville Old Face"/>
                <a:cs typeface="Baskerville Old Face"/>
              </a:rPr>
              <a:t>when the telescope </a:t>
            </a:r>
            <a:r>
              <a:rPr lang="en-IN" b="1" spc="-10" dirty="0">
                <a:latin typeface="Baskerville Old Face"/>
                <a:cs typeface="Baskerville Old Face"/>
              </a:rPr>
              <a:t>is turned </a:t>
            </a:r>
            <a:r>
              <a:rPr lang="en-IN" b="1" spc="-175" dirty="0">
                <a:latin typeface="Baskerville Old Face"/>
                <a:cs typeface="Baskerville Old Face"/>
              </a:rPr>
              <a:t>clockwise  </a:t>
            </a:r>
            <a:r>
              <a:rPr lang="en-IN" b="1" dirty="0">
                <a:latin typeface="Baskerville Old Face"/>
                <a:cs typeface="Baskerville Old Face"/>
              </a:rPr>
              <a:t>and </a:t>
            </a:r>
            <a:r>
              <a:rPr lang="en-IN" b="1" spc="-85" dirty="0">
                <a:latin typeface="Baskerville Old Face"/>
                <a:cs typeface="Baskerville Old Face"/>
              </a:rPr>
              <a:t>„left </a:t>
            </a:r>
            <a:r>
              <a:rPr lang="en-IN" b="1" spc="-120" dirty="0">
                <a:latin typeface="Baskerville Old Face"/>
                <a:cs typeface="Baskerville Old Face"/>
              </a:rPr>
              <a:t>swing‟ </a:t>
            </a:r>
            <a:r>
              <a:rPr lang="en-IN" b="1" dirty="0">
                <a:latin typeface="Baskerville Old Face"/>
                <a:cs typeface="Baskerville Old Face"/>
              </a:rPr>
              <a:t>when the telescope is turned</a:t>
            </a:r>
            <a:r>
              <a:rPr lang="en-IN" b="1" spc="20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anticlockwise</a:t>
            </a:r>
            <a:r>
              <a:rPr lang="en-IN" dirty="0">
                <a:latin typeface="Baskerville Old Face"/>
                <a:cs typeface="Baskerville Old Face"/>
              </a:rPr>
              <a:t>.</a:t>
            </a: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8902A7C-1178-47FC-99F0-CBA81DD7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187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6427" y="248411"/>
            <a:ext cx="8336280" cy="1249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2475" y="318515"/>
            <a:ext cx="6045708" cy="9433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5"/>
              </a:spcBef>
            </a:pPr>
            <a:r>
              <a:rPr spc="5" dirty="0"/>
              <a:t>The </a:t>
            </a:r>
            <a:r>
              <a:rPr dirty="0"/>
              <a:t>Transit</a:t>
            </a:r>
            <a:r>
              <a:rPr spc="-125" dirty="0"/>
              <a:t> </a:t>
            </a:r>
            <a:r>
              <a:rPr dirty="0"/>
              <a:t>Theodolite</a:t>
            </a:r>
          </a:p>
        </p:txBody>
      </p:sp>
      <p:sp>
        <p:nvSpPr>
          <p:cNvPr id="5" name="object 5"/>
          <p:cNvSpPr/>
          <p:nvPr/>
        </p:nvSpPr>
        <p:spPr>
          <a:xfrm>
            <a:off x="757427" y="1498091"/>
            <a:ext cx="7117080" cy="50596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0600" y="1371600"/>
            <a:ext cx="7010400" cy="4953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22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89E373-3572-4992-BE54-3F069B3F8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05D68D-1939-4879-A53A-F609CB790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100"/>
              </a:spcBef>
            </a:pPr>
            <a:r>
              <a:rPr lang="en-IN" b="1" dirty="0">
                <a:latin typeface="Baskerville Old Face"/>
                <a:cs typeface="Baskerville Old Face"/>
              </a:rPr>
              <a:t>Line of</a:t>
            </a:r>
            <a:r>
              <a:rPr lang="en-IN" b="1" spc="-65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Collimation</a:t>
            </a:r>
            <a:endParaRPr lang="en-IN" dirty="0">
              <a:latin typeface="Baskerville Old Face"/>
              <a:cs typeface="Baskerville Old Face"/>
            </a:endParaRPr>
          </a:p>
          <a:p>
            <a:pPr marL="12700" marR="6985" indent="0">
              <a:lnSpc>
                <a:spcPct val="80000"/>
              </a:lnSpc>
              <a:spcBef>
                <a:spcPts val="720"/>
              </a:spcBef>
              <a:buNone/>
              <a:tabLst>
                <a:tab pos="354965" algn="l"/>
                <a:tab pos="355600" algn="l"/>
                <a:tab pos="818515" algn="l"/>
                <a:tab pos="1274445" algn="l"/>
                <a:tab pos="1862455" algn="l"/>
                <a:tab pos="3554729" algn="l"/>
                <a:tab pos="4338320" algn="l"/>
                <a:tab pos="5645785" algn="l"/>
                <a:tab pos="7056120" algn="l"/>
              </a:tabLst>
            </a:pPr>
            <a:r>
              <a:rPr lang="en-IN" spc="-5" dirty="0">
                <a:latin typeface="Baskerville Old Face"/>
                <a:cs typeface="Baskerville Old Face"/>
              </a:rPr>
              <a:t>	I</a:t>
            </a:r>
            <a:r>
              <a:rPr lang="en-IN" dirty="0">
                <a:latin typeface="Baskerville Old Face"/>
                <a:cs typeface="Baskerville Old Face"/>
              </a:rPr>
              <a:t>t	is	an	</a:t>
            </a:r>
            <a:r>
              <a:rPr lang="en-IN" b="1" spc="-10" dirty="0">
                <a:latin typeface="Baskerville Old Face"/>
                <a:cs typeface="Baskerville Old Face"/>
              </a:rPr>
              <a:t>imag</a:t>
            </a:r>
            <a:r>
              <a:rPr lang="en-IN" b="1" dirty="0">
                <a:latin typeface="Baskerville Old Face"/>
                <a:cs typeface="Baskerville Old Face"/>
              </a:rPr>
              <a:t>i</a:t>
            </a:r>
            <a:r>
              <a:rPr lang="en-IN" b="1" spc="-5" dirty="0">
                <a:latin typeface="Baskerville Old Face"/>
                <a:cs typeface="Baskerville Old Face"/>
              </a:rPr>
              <a:t>nary</a:t>
            </a:r>
            <a:r>
              <a:rPr lang="en-IN" b="1" dirty="0">
                <a:latin typeface="Baskerville Old Face"/>
                <a:cs typeface="Baskerville Old Face"/>
              </a:rPr>
              <a:t>	</a:t>
            </a:r>
            <a:r>
              <a:rPr lang="en-IN" b="1" spc="-10" dirty="0">
                <a:latin typeface="Baskerville Old Face"/>
                <a:cs typeface="Baskerville Old Face"/>
              </a:rPr>
              <a:t>l</a:t>
            </a:r>
            <a:r>
              <a:rPr lang="en-IN" b="1" dirty="0">
                <a:latin typeface="Baskerville Old Face"/>
                <a:cs typeface="Baskerville Old Face"/>
              </a:rPr>
              <a:t>i</a:t>
            </a:r>
            <a:r>
              <a:rPr lang="en-IN" b="1" spc="-20" dirty="0">
                <a:latin typeface="Baskerville Old Face"/>
                <a:cs typeface="Baskerville Old Face"/>
              </a:rPr>
              <a:t>n</a:t>
            </a:r>
            <a:r>
              <a:rPr lang="en-IN" b="1" spc="-5" dirty="0">
                <a:latin typeface="Baskerville Old Face"/>
                <a:cs typeface="Baskerville Old Face"/>
              </a:rPr>
              <a:t>e</a:t>
            </a:r>
            <a:r>
              <a:rPr lang="en-IN" b="1" dirty="0">
                <a:latin typeface="Baskerville Old Face"/>
                <a:cs typeface="Baskerville Old Face"/>
              </a:rPr>
              <a:t>	</a:t>
            </a:r>
            <a:r>
              <a:rPr lang="en-IN" b="1" spc="-5" dirty="0">
                <a:latin typeface="Baskerville Old Face"/>
                <a:cs typeface="Baskerville Old Face"/>
              </a:rPr>
              <a:t>pas</a:t>
            </a:r>
            <a:r>
              <a:rPr lang="en-IN" b="1" spc="-20" dirty="0">
                <a:latin typeface="Baskerville Old Face"/>
                <a:cs typeface="Baskerville Old Face"/>
              </a:rPr>
              <a:t>s</a:t>
            </a:r>
            <a:r>
              <a:rPr lang="en-IN" b="1" spc="-10" dirty="0">
                <a:latin typeface="Baskerville Old Face"/>
                <a:cs typeface="Baskerville Old Face"/>
              </a:rPr>
              <a:t>in</a:t>
            </a:r>
            <a:r>
              <a:rPr lang="en-IN" b="1" spc="-5" dirty="0">
                <a:latin typeface="Baskerville Old Face"/>
                <a:cs typeface="Baskerville Old Face"/>
              </a:rPr>
              <a:t>g</a:t>
            </a:r>
            <a:r>
              <a:rPr lang="en-IN" b="1" dirty="0">
                <a:latin typeface="Baskerville Old Face"/>
                <a:cs typeface="Baskerville Old Face"/>
              </a:rPr>
              <a:t>	</a:t>
            </a:r>
            <a:r>
              <a:rPr lang="en-IN" b="1" spc="-10" dirty="0">
                <a:latin typeface="Baskerville Old Face"/>
                <a:cs typeface="Baskerville Old Face"/>
              </a:rPr>
              <a:t>th</a:t>
            </a:r>
            <a:r>
              <a:rPr lang="en-IN" b="1" dirty="0">
                <a:latin typeface="Baskerville Old Face"/>
                <a:cs typeface="Baskerville Old Face"/>
              </a:rPr>
              <a:t>r</a:t>
            </a:r>
            <a:r>
              <a:rPr lang="en-IN" b="1" spc="-5" dirty="0">
                <a:latin typeface="Baskerville Old Face"/>
                <a:cs typeface="Baskerville Old Face"/>
              </a:rPr>
              <a:t>ou</a:t>
            </a:r>
            <a:r>
              <a:rPr lang="en-IN" b="1" spc="-15" dirty="0">
                <a:latin typeface="Baskerville Old Face"/>
                <a:cs typeface="Baskerville Old Face"/>
              </a:rPr>
              <a:t>g</a:t>
            </a:r>
            <a:r>
              <a:rPr lang="en-IN" b="1" spc="-5" dirty="0">
                <a:latin typeface="Baskerville Old Face"/>
                <a:cs typeface="Baskerville Old Face"/>
              </a:rPr>
              <a:t>h</a:t>
            </a:r>
            <a:r>
              <a:rPr lang="en-IN" b="1" dirty="0">
                <a:latin typeface="Baskerville Old Face"/>
                <a:cs typeface="Baskerville Old Face"/>
              </a:rPr>
              <a:t>	</a:t>
            </a:r>
            <a:r>
              <a:rPr lang="en-IN" b="1" spc="-5" dirty="0">
                <a:latin typeface="Baskerville Old Face"/>
                <a:cs typeface="Baskerville Old Face"/>
              </a:rPr>
              <a:t>opt</a:t>
            </a:r>
            <a:r>
              <a:rPr lang="en-IN" b="1" spc="5" dirty="0">
                <a:latin typeface="Baskerville Old Face"/>
                <a:cs typeface="Baskerville Old Face"/>
              </a:rPr>
              <a:t>i</a:t>
            </a:r>
            <a:r>
              <a:rPr lang="en-IN" b="1" spc="-20" dirty="0">
                <a:latin typeface="Baskerville Old Face"/>
                <a:cs typeface="Baskerville Old Face"/>
              </a:rPr>
              <a:t>c</a:t>
            </a:r>
            <a:r>
              <a:rPr lang="en-IN" b="1" spc="-5" dirty="0">
                <a:latin typeface="Baskerville Old Face"/>
                <a:cs typeface="Baskerville Old Face"/>
              </a:rPr>
              <a:t>al  </a:t>
            </a:r>
            <a:r>
              <a:rPr lang="en-IN" dirty="0">
                <a:latin typeface="Baskerville Old Face"/>
                <a:cs typeface="Baskerville Old Face"/>
              </a:rPr>
              <a:t>centre </a:t>
            </a:r>
            <a:r>
              <a:rPr lang="en-IN" spc="-5" dirty="0">
                <a:latin typeface="Baskerville Old Face"/>
                <a:cs typeface="Baskerville Old Face"/>
              </a:rPr>
              <a:t>of the </a:t>
            </a:r>
            <a:r>
              <a:rPr lang="en-IN" dirty="0">
                <a:latin typeface="Baskerville Old Face"/>
                <a:cs typeface="Baskerville Old Face"/>
              </a:rPr>
              <a:t>objective glass and its</a:t>
            </a:r>
            <a:r>
              <a:rPr lang="en-IN" spc="-85" dirty="0">
                <a:latin typeface="Baskerville Old Face"/>
                <a:cs typeface="Baskerville Old Face"/>
              </a:rPr>
              <a:t> </a:t>
            </a:r>
            <a:r>
              <a:rPr lang="en-IN" spc="-5" dirty="0">
                <a:latin typeface="Baskerville Old Face"/>
                <a:cs typeface="Baskerville Old Face"/>
              </a:rPr>
              <a:t>continuation.</a:t>
            </a:r>
            <a:endParaRPr lang="en-IN" dirty="0">
              <a:latin typeface="Baskerville Old Face"/>
              <a:cs typeface="Baskerville Old Face"/>
            </a:endParaRPr>
          </a:p>
          <a:p>
            <a:r>
              <a:rPr lang="en-IN" b="1" dirty="0">
                <a:latin typeface="Baskerville Old Face"/>
                <a:cs typeface="Baskerville Old Face"/>
              </a:rPr>
              <a:t>Axis of</a:t>
            </a:r>
            <a:r>
              <a:rPr lang="en-IN" b="1" spc="-30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Telescope</a:t>
            </a:r>
            <a:endParaRPr lang="en-IN" dirty="0">
              <a:latin typeface="Baskerville Old Face"/>
              <a:cs typeface="Baskerville Old Face"/>
            </a:endParaRPr>
          </a:p>
          <a:p>
            <a:pPr marL="12700" marR="5080" indent="0" algn="just">
              <a:lnSpc>
                <a:spcPts val="2880"/>
              </a:lnSpc>
              <a:spcBef>
                <a:spcPts val="700"/>
              </a:spcBef>
              <a:buNone/>
            </a:pPr>
            <a:r>
              <a:rPr lang="en-IN" dirty="0">
                <a:latin typeface="Baskerville Old Face"/>
                <a:cs typeface="Baskerville Old Face"/>
              </a:rPr>
              <a:t>	The </a:t>
            </a:r>
            <a:r>
              <a:rPr lang="en-IN" b="1" spc="-5" dirty="0">
                <a:latin typeface="Baskerville Old Face"/>
                <a:cs typeface="Baskerville Old Face"/>
              </a:rPr>
              <a:t>axis </a:t>
            </a:r>
            <a:r>
              <a:rPr lang="en-IN" b="1" dirty="0">
                <a:latin typeface="Baskerville Old Face"/>
                <a:cs typeface="Baskerville Old Face"/>
              </a:rPr>
              <a:t>is </a:t>
            </a:r>
            <a:r>
              <a:rPr lang="en-IN" b="1" spc="-5" dirty="0">
                <a:latin typeface="Baskerville Old Face"/>
                <a:cs typeface="Baskerville Old Face"/>
              </a:rPr>
              <a:t>an imaginary </a:t>
            </a:r>
            <a:r>
              <a:rPr lang="en-IN" b="1" spc="-10" dirty="0">
                <a:latin typeface="Baskerville Old Face"/>
                <a:cs typeface="Baskerville Old Face"/>
              </a:rPr>
              <a:t>line </a:t>
            </a:r>
            <a:r>
              <a:rPr lang="en-IN" b="1" spc="-5" dirty="0">
                <a:latin typeface="Baskerville Old Face"/>
                <a:cs typeface="Baskerville Old Face"/>
              </a:rPr>
              <a:t>passing </a:t>
            </a:r>
            <a:r>
              <a:rPr lang="en-IN" b="1" spc="-10" dirty="0">
                <a:latin typeface="Baskerville Old Face"/>
                <a:cs typeface="Baskerville Old Face"/>
              </a:rPr>
              <a:t>through the  </a:t>
            </a:r>
            <a:r>
              <a:rPr lang="en-IN" b="1" spc="-5" dirty="0">
                <a:latin typeface="Baskerville Old Face"/>
                <a:cs typeface="Baskerville Old Face"/>
              </a:rPr>
              <a:t>optical centre </a:t>
            </a:r>
            <a:r>
              <a:rPr lang="en-IN" b="1" spc="-10" dirty="0">
                <a:latin typeface="Baskerville Old Face"/>
                <a:cs typeface="Baskerville Old Face"/>
              </a:rPr>
              <a:t>of the </a:t>
            </a:r>
            <a:r>
              <a:rPr lang="en-IN" b="1" spc="-5" dirty="0">
                <a:latin typeface="Baskerville Old Face"/>
                <a:cs typeface="Baskerville Old Face"/>
              </a:rPr>
              <a:t>object </a:t>
            </a:r>
            <a:r>
              <a:rPr lang="en-IN" b="1" dirty="0">
                <a:latin typeface="Baskerville Old Face"/>
                <a:cs typeface="Baskerville Old Face"/>
              </a:rPr>
              <a:t>glass </a:t>
            </a:r>
            <a:r>
              <a:rPr lang="en-IN" dirty="0">
                <a:latin typeface="Baskerville Old Face"/>
                <a:cs typeface="Baskerville Old Face"/>
              </a:rPr>
              <a:t>and </a:t>
            </a:r>
            <a:r>
              <a:rPr lang="en-IN" spc="-5" dirty="0">
                <a:latin typeface="Baskerville Old Face"/>
                <a:cs typeface="Baskerville Old Face"/>
              </a:rPr>
              <a:t>the optical  </a:t>
            </a:r>
            <a:r>
              <a:rPr lang="en-IN" dirty="0">
                <a:latin typeface="Baskerville Old Face"/>
                <a:cs typeface="Baskerville Old Face"/>
              </a:rPr>
              <a:t>centre </a:t>
            </a:r>
            <a:r>
              <a:rPr lang="en-IN" spc="-5" dirty="0">
                <a:latin typeface="Baskerville Old Face"/>
                <a:cs typeface="Baskerville Old Face"/>
              </a:rPr>
              <a:t>of the</a:t>
            </a:r>
            <a:r>
              <a:rPr lang="en-IN" spc="-35" dirty="0">
                <a:latin typeface="Baskerville Old Face"/>
                <a:cs typeface="Baskerville Old Face"/>
              </a:rPr>
              <a:t> </a:t>
            </a:r>
            <a:r>
              <a:rPr lang="en-IN" dirty="0">
                <a:latin typeface="Baskerville Old Face"/>
                <a:cs typeface="Baskerville Old Face"/>
              </a:rPr>
              <a:t>eye-peace.</a:t>
            </a:r>
          </a:p>
          <a:p>
            <a:pPr>
              <a:spcBef>
                <a:spcPts val="25"/>
              </a:spcBef>
            </a:pPr>
            <a:r>
              <a:rPr lang="en-IN" b="1" dirty="0">
                <a:latin typeface="Baskerville Old Face"/>
                <a:cs typeface="Baskerville Old Face"/>
              </a:rPr>
              <a:t>Axis of the Bubble</a:t>
            </a:r>
            <a:r>
              <a:rPr lang="en-IN" b="1" spc="-100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Tube</a:t>
            </a:r>
            <a:endParaRPr lang="en-IN" dirty="0">
              <a:latin typeface="Baskerville Old Face"/>
              <a:cs typeface="Baskerville Old Face"/>
            </a:endParaRPr>
          </a:p>
          <a:p>
            <a:pPr marL="12700" marR="8890" indent="0">
              <a:lnSpc>
                <a:spcPts val="2880"/>
              </a:lnSpc>
              <a:spcBef>
                <a:spcPts val="695"/>
              </a:spcBef>
              <a:buNone/>
              <a:tabLst>
                <a:tab pos="354965" algn="l"/>
                <a:tab pos="355600" algn="l"/>
              </a:tabLst>
            </a:pPr>
            <a:r>
              <a:rPr lang="en-IN" dirty="0">
                <a:latin typeface="Baskerville Old Face"/>
                <a:cs typeface="Baskerville Old Face"/>
              </a:rPr>
              <a:t>	It is an </a:t>
            </a:r>
            <a:r>
              <a:rPr lang="en-IN" b="1" spc="-5" dirty="0">
                <a:latin typeface="Baskerville Old Face"/>
                <a:cs typeface="Baskerville Old Face"/>
              </a:rPr>
              <a:t>imaginary </a:t>
            </a:r>
            <a:r>
              <a:rPr lang="en-IN" b="1" spc="-10" dirty="0">
                <a:latin typeface="Baskerville Old Face"/>
                <a:cs typeface="Baskerville Old Face"/>
              </a:rPr>
              <a:t>line </a:t>
            </a:r>
            <a:r>
              <a:rPr lang="en-IN" b="1" spc="-5" dirty="0">
                <a:latin typeface="Baskerville Old Face"/>
                <a:cs typeface="Baskerville Old Face"/>
              </a:rPr>
              <a:t>tangential to the </a:t>
            </a:r>
            <a:r>
              <a:rPr lang="en-IN" b="1" spc="-10" dirty="0">
                <a:latin typeface="Baskerville Old Face"/>
                <a:cs typeface="Baskerville Old Face"/>
              </a:rPr>
              <a:t>longitudinal  </a:t>
            </a:r>
            <a:r>
              <a:rPr lang="en-IN" b="1" dirty="0">
                <a:latin typeface="Baskerville Old Face"/>
                <a:cs typeface="Baskerville Old Face"/>
              </a:rPr>
              <a:t>curve of the bubble tube </a:t>
            </a:r>
            <a:r>
              <a:rPr lang="en-IN" dirty="0">
                <a:latin typeface="Baskerville Old Face"/>
                <a:cs typeface="Baskerville Old Face"/>
              </a:rPr>
              <a:t>at its middle</a:t>
            </a:r>
            <a:r>
              <a:rPr lang="en-IN" spc="-210" dirty="0">
                <a:latin typeface="Baskerville Old Face"/>
                <a:cs typeface="Baskerville Old Face"/>
              </a:rPr>
              <a:t> </a:t>
            </a:r>
            <a:r>
              <a:rPr lang="en-IN" dirty="0">
                <a:latin typeface="Baskerville Old Face"/>
                <a:cs typeface="Baskerville Old Face"/>
              </a:rPr>
              <a:t>point.</a:t>
            </a: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D78AFA6-B4A4-491A-BE93-39DFC6C93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307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F62AA0-62EE-4D93-9D87-E9F8AE47F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Axis of</a:t>
            </a:r>
            <a:r>
              <a:rPr lang="en-IN" spc="-90" dirty="0"/>
              <a:t> </a:t>
            </a:r>
            <a:r>
              <a:rPr lang="en-IN" dirty="0"/>
              <a:t>Theodolite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B9AD309-77AD-4E40-9F22-0EFFAC487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1D365F4-7531-41E1-861C-0AE8892D5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1800B1C4-B3B4-4B68-B2C6-A7D8D1C9F6E6}"/>
              </a:ext>
            </a:extLst>
          </p:cNvPr>
          <p:cNvSpPr/>
          <p:nvPr/>
        </p:nvSpPr>
        <p:spPr>
          <a:xfrm>
            <a:off x="838200" y="1371600"/>
            <a:ext cx="7543800" cy="487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98895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BC6592-1CA5-4C57-A527-F51EED7B6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99150"/>
          </a:xfrm>
        </p:spPr>
        <p:txBody>
          <a:bodyPr>
            <a:normAutofit fontScale="85000" lnSpcReduction="10000"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N" b="1" dirty="0">
                <a:latin typeface="Baskerville Old Face"/>
                <a:cs typeface="Baskerville Old Face"/>
              </a:rPr>
              <a:t>Vertical</a:t>
            </a:r>
            <a:r>
              <a:rPr lang="en-IN" b="1" spc="-35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Axis</a:t>
            </a:r>
            <a:endParaRPr lang="en-IN" dirty="0">
              <a:latin typeface="Baskerville Old Face"/>
              <a:cs typeface="Baskerville Old Face"/>
            </a:endParaRPr>
          </a:p>
          <a:p>
            <a:pPr marL="12700" marR="5080" indent="0">
              <a:lnSpc>
                <a:spcPts val="2400"/>
              </a:lnSpc>
              <a:spcBef>
                <a:spcPts val="580"/>
              </a:spcBef>
              <a:buNone/>
              <a:tabLst>
                <a:tab pos="354965" algn="l"/>
                <a:tab pos="355600" algn="l"/>
                <a:tab pos="654050" algn="l"/>
                <a:tab pos="983615" algn="l"/>
                <a:tab pos="1515110" algn="l"/>
                <a:tab pos="2121535" algn="l"/>
                <a:tab pos="2516505" algn="l"/>
                <a:tab pos="3641725" algn="l"/>
                <a:tab pos="4034790" algn="l"/>
                <a:tab pos="4566920" algn="l"/>
                <a:tab pos="5871210" algn="l"/>
                <a:tab pos="6252210" algn="l"/>
                <a:tab pos="6784975" algn="l"/>
              </a:tabLst>
            </a:pPr>
            <a:r>
              <a:rPr lang="en-IN" spc="-10" dirty="0">
                <a:latin typeface="Baskerville Old Face"/>
                <a:cs typeface="Baskerville Old Face"/>
              </a:rPr>
              <a:t>	i</a:t>
            </a:r>
            <a:r>
              <a:rPr lang="en-IN" spc="-5" dirty="0">
                <a:latin typeface="Baskerville Old Face"/>
                <a:cs typeface="Baskerville Old Face"/>
              </a:rPr>
              <a:t>t</a:t>
            </a:r>
            <a:r>
              <a:rPr lang="en-IN" dirty="0">
                <a:latin typeface="Baskerville Old Face"/>
                <a:cs typeface="Baskerville Old Face"/>
              </a:rPr>
              <a:t>	</a:t>
            </a:r>
            <a:r>
              <a:rPr lang="en-IN" spc="-10" dirty="0">
                <a:latin typeface="Baskerville Old Face"/>
                <a:cs typeface="Baskerville Old Face"/>
              </a:rPr>
              <a:t>i</a:t>
            </a:r>
            <a:r>
              <a:rPr lang="en-IN" spc="-5" dirty="0">
                <a:latin typeface="Baskerville Old Face"/>
                <a:cs typeface="Baskerville Old Face"/>
              </a:rPr>
              <a:t>s</a:t>
            </a:r>
            <a:r>
              <a:rPr lang="en-IN" dirty="0">
                <a:latin typeface="Baskerville Old Face"/>
                <a:cs typeface="Baskerville Old Face"/>
              </a:rPr>
              <a:t>	</a:t>
            </a:r>
            <a:r>
              <a:rPr lang="en-IN" spc="-10" dirty="0">
                <a:latin typeface="Baskerville Old Face"/>
                <a:cs typeface="Baskerville Old Face"/>
              </a:rPr>
              <a:t>th</a:t>
            </a:r>
            <a:r>
              <a:rPr lang="en-IN" spc="-5" dirty="0">
                <a:latin typeface="Baskerville Old Face"/>
                <a:cs typeface="Baskerville Old Face"/>
              </a:rPr>
              <a:t>e</a:t>
            </a:r>
            <a:r>
              <a:rPr lang="en-IN" dirty="0">
                <a:latin typeface="Baskerville Old Face"/>
                <a:cs typeface="Baskerville Old Face"/>
              </a:rPr>
              <a:t>	</a:t>
            </a:r>
            <a:r>
              <a:rPr lang="en-IN" b="1" spc="-5" dirty="0">
                <a:latin typeface="Baskerville Old Face"/>
                <a:cs typeface="Baskerville Old Face"/>
              </a:rPr>
              <a:t>axis</a:t>
            </a:r>
            <a:r>
              <a:rPr lang="en-IN" b="1" dirty="0">
                <a:latin typeface="Baskerville Old Face"/>
                <a:cs typeface="Baskerville Old Face"/>
              </a:rPr>
              <a:t>	</a:t>
            </a:r>
            <a:r>
              <a:rPr lang="en-IN" b="1" spc="10" dirty="0">
                <a:latin typeface="Baskerville Old Face"/>
                <a:cs typeface="Baskerville Old Face"/>
              </a:rPr>
              <a:t>o</a:t>
            </a:r>
            <a:r>
              <a:rPr lang="en-IN" b="1" spc="-5" dirty="0">
                <a:latin typeface="Baskerville Old Face"/>
                <a:cs typeface="Baskerville Old Face"/>
              </a:rPr>
              <a:t>f</a:t>
            </a:r>
            <a:r>
              <a:rPr lang="en-IN" b="1" dirty="0">
                <a:latin typeface="Baskerville Old Face"/>
                <a:cs typeface="Baskerville Old Face"/>
              </a:rPr>
              <a:t>	</a:t>
            </a:r>
            <a:r>
              <a:rPr lang="en-IN" b="1" spc="-5" dirty="0">
                <a:latin typeface="Baskerville Old Face"/>
                <a:cs typeface="Baskerville Old Face"/>
              </a:rPr>
              <a:t>r</a:t>
            </a:r>
            <a:r>
              <a:rPr lang="en-IN" b="1" dirty="0">
                <a:latin typeface="Baskerville Old Face"/>
                <a:cs typeface="Baskerville Old Face"/>
              </a:rPr>
              <a:t>o</a:t>
            </a:r>
            <a:r>
              <a:rPr lang="en-IN" b="1" spc="-10" dirty="0">
                <a:latin typeface="Baskerville Old Face"/>
                <a:cs typeface="Baskerville Old Face"/>
              </a:rPr>
              <a:t>ta</a:t>
            </a:r>
            <a:r>
              <a:rPr lang="en-IN" b="1" spc="5" dirty="0">
                <a:latin typeface="Baskerville Old Face"/>
                <a:cs typeface="Baskerville Old Face"/>
              </a:rPr>
              <a:t>t</a:t>
            </a:r>
            <a:r>
              <a:rPr lang="en-IN" b="1" spc="-10" dirty="0">
                <a:latin typeface="Baskerville Old Face"/>
                <a:cs typeface="Baskerville Old Face"/>
              </a:rPr>
              <a:t>io</a:t>
            </a:r>
            <a:r>
              <a:rPr lang="en-IN" b="1" spc="-5" dirty="0">
                <a:latin typeface="Baskerville Old Face"/>
                <a:cs typeface="Baskerville Old Face"/>
              </a:rPr>
              <a:t>n</a:t>
            </a:r>
            <a:r>
              <a:rPr lang="en-IN" b="1" dirty="0">
                <a:latin typeface="Baskerville Old Face"/>
                <a:cs typeface="Baskerville Old Face"/>
              </a:rPr>
              <a:t>	</a:t>
            </a:r>
            <a:r>
              <a:rPr lang="en-IN" spc="-5" dirty="0">
                <a:latin typeface="Baskerville Old Face"/>
                <a:cs typeface="Baskerville Old Face"/>
              </a:rPr>
              <a:t>of</a:t>
            </a:r>
            <a:r>
              <a:rPr lang="en-IN" dirty="0">
                <a:latin typeface="Baskerville Old Face"/>
                <a:cs typeface="Baskerville Old Face"/>
              </a:rPr>
              <a:t>	</a:t>
            </a:r>
            <a:r>
              <a:rPr lang="en-IN" spc="-10" dirty="0">
                <a:latin typeface="Baskerville Old Face"/>
                <a:cs typeface="Baskerville Old Face"/>
              </a:rPr>
              <a:t>th</a:t>
            </a:r>
            <a:r>
              <a:rPr lang="en-IN" spc="-5" dirty="0">
                <a:latin typeface="Baskerville Old Face"/>
                <a:cs typeface="Baskerville Old Face"/>
              </a:rPr>
              <a:t>e</a:t>
            </a:r>
            <a:r>
              <a:rPr lang="en-IN" dirty="0">
                <a:latin typeface="Baskerville Old Face"/>
                <a:cs typeface="Baskerville Old Face"/>
              </a:rPr>
              <a:t>	</a:t>
            </a:r>
            <a:r>
              <a:rPr lang="en-IN" spc="-10" dirty="0">
                <a:latin typeface="Baskerville Old Face"/>
                <a:cs typeface="Baskerville Old Face"/>
              </a:rPr>
              <a:t>teles</a:t>
            </a:r>
            <a:r>
              <a:rPr lang="en-IN" dirty="0">
                <a:latin typeface="Baskerville Old Face"/>
                <a:cs typeface="Baskerville Old Face"/>
              </a:rPr>
              <a:t>c</a:t>
            </a:r>
            <a:r>
              <a:rPr lang="en-IN" spc="-5" dirty="0">
                <a:latin typeface="Baskerville Old Face"/>
                <a:cs typeface="Baskerville Old Face"/>
              </a:rPr>
              <a:t>ope</a:t>
            </a:r>
            <a:r>
              <a:rPr lang="en-IN" dirty="0">
                <a:latin typeface="Baskerville Old Face"/>
                <a:cs typeface="Baskerville Old Face"/>
              </a:rPr>
              <a:t>	</a:t>
            </a:r>
            <a:r>
              <a:rPr lang="en-IN" spc="-10" dirty="0">
                <a:latin typeface="Baskerville Old Face"/>
                <a:cs typeface="Baskerville Old Face"/>
              </a:rPr>
              <a:t>i</a:t>
            </a:r>
            <a:r>
              <a:rPr lang="en-IN" spc="-5" dirty="0">
                <a:latin typeface="Baskerville Old Face"/>
                <a:cs typeface="Baskerville Old Face"/>
              </a:rPr>
              <a:t>n</a:t>
            </a:r>
            <a:r>
              <a:rPr lang="en-IN" dirty="0">
                <a:latin typeface="Baskerville Old Face"/>
                <a:cs typeface="Baskerville Old Face"/>
              </a:rPr>
              <a:t>	</a:t>
            </a:r>
            <a:r>
              <a:rPr lang="en-IN" spc="-10" dirty="0">
                <a:latin typeface="Baskerville Old Face"/>
                <a:cs typeface="Baskerville Old Face"/>
              </a:rPr>
              <a:t>th</a:t>
            </a:r>
            <a:r>
              <a:rPr lang="en-IN" spc="-5" dirty="0">
                <a:latin typeface="Baskerville Old Face"/>
                <a:cs typeface="Baskerville Old Face"/>
              </a:rPr>
              <a:t>e</a:t>
            </a:r>
            <a:r>
              <a:rPr lang="en-IN" dirty="0">
                <a:latin typeface="Baskerville Old Face"/>
                <a:cs typeface="Baskerville Old Face"/>
              </a:rPr>
              <a:t>	</a:t>
            </a:r>
            <a:r>
              <a:rPr lang="en-IN" b="1" spc="5" dirty="0">
                <a:latin typeface="Baskerville Old Face"/>
                <a:cs typeface="Baskerville Old Face"/>
              </a:rPr>
              <a:t>ho</a:t>
            </a:r>
            <a:r>
              <a:rPr lang="en-IN" b="1" spc="-5" dirty="0">
                <a:latin typeface="Baskerville Old Face"/>
                <a:cs typeface="Baskerville Old Face"/>
              </a:rPr>
              <a:t>riz</a:t>
            </a:r>
            <a:r>
              <a:rPr lang="en-IN" b="1" spc="5" dirty="0">
                <a:latin typeface="Baskerville Old Face"/>
                <a:cs typeface="Baskerville Old Face"/>
              </a:rPr>
              <a:t>o</a:t>
            </a:r>
            <a:r>
              <a:rPr lang="en-IN" b="1" spc="-5" dirty="0">
                <a:latin typeface="Baskerville Old Face"/>
                <a:cs typeface="Baskerville Old Face"/>
              </a:rPr>
              <a:t>nt</a:t>
            </a:r>
            <a:r>
              <a:rPr lang="en-IN" b="1" spc="5" dirty="0">
                <a:latin typeface="Baskerville Old Face"/>
                <a:cs typeface="Baskerville Old Face"/>
              </a:rPr>
              <a:t>a</a:t>
            </a:r>
            <a:r>
              <a:rPr lang="en-IN" b="1" spc="-5" dirty="0">
                <a:latin typeface="Baskerville Old Face"/>
                <a:cs typeface="Baskerville Old Face"/>
              </a:rPr>
              <a:t>l  </a:t>
            </a:r>
            <a:r>
              <a:rPr lang="en-IN" b="1" dirty="0">
                <a:latin typeface="Baskerville Old Face"/>
                <a:cs typeface="Baskerville Old Face"/>
              </a:rPr>
              <a:t>plane</a:t>
            </a:r>
            <a:endParaRPr lang="en-IN" dirty="0">
              <a:latin typeface="Baskerville Old Face"/>
              <a:cs typeface="Baskerville Old Face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IN" b="1" dirty="0">
                <a:latin typeface="Baskerville Old Face"/>
                <a:cs typeface="Baskerville Old Face"/>
              </a:rPr>
              <a:t>Horizontal</a:t>
            </a:r>
            <a:r>
              <a:rPr lang="en-IN" b="1" spc="-30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Axis</a:t>
            </a:r>
            <a:endParaRPr lang="en-IN" dirty="0">
              <a:latin typeface="Baskerville Old Face"/>
              <a:cs typeface="Baskerville Old Face"/>
            </a:endParaRPr>
          </a:p>
          <a:p>
            <a:pPr marL="0" marR="165100" indent="0">
              <a:buNone/>
              <a:tabLst>
                <a:tab pos="354965" algn="l"/>
                <a:tab pos="355600" algn="l"/>
              </a:tabLst>
            </a:pPr>
            <a:r>
              <a:rPr lang="en-IN" spc="-5" dirty="0">
                <a:latin typeface="Baskerville Old Face"/>
                <a:cs typeface="Baskerville Old Face"/>
              </a:rPr>
              <a:t>	It is the </a:t>
            </a:r>
            <a:r>
              <a:rPr lang="en-IN" b="1" dirty="0">
                <a:latin typeface="Baskerville Old Face"/>
                <a:cs typeface="Baskerville Old Face"/>
              </a:rPr>
              <a:t>axis of rotation </a:t>
            </a:r>
            <a:r>
              <a:rPr lang="en-IN" spc="-5" dirty="0">
                <a:latin typeface="Baskerville Old Face"/>
                <a:cs typeface="Baskerville Old Face"/>
              </a:rPr>
              <a:t>of </a:t>
            </a:r>
            <a:r>
              <a:rPr lang="en-IN" b="1" dirty="0">
                <a:latin typeface="Baskerville Old Face"/>
                <a:cs typeface="Baskerville Old Face"/>
              </a:rPr>
              <a:t>the telescope </a:t>
            </a:r>
            <a:r>
              <a:rPr lang="en-IN" b="1" spc="-5" dirty="0">
                <a:latin typeface="Baskerville Old Face"/>
                <a:cs typeface="Baskerville Old Face"/>
              </a:rPr>
              <a:t>in </a:t>
            </a:r>
            <a:r>
              <a:rPr lang="en-IN" b="1" dirty="0">
                <a:latin typeface="Baskerville Old Face"/>
                <a:cs typeface="Baskerville Old Face"/>
              </a:rPr>
              <a:t>the vertical</a:t>
            </a:r>
          </a:p>
          <a:p>
            <a:pPr marL="0" marR="165100" indent="0">
              <a:buNone/>
              <a:tabLst>
                <a:tab pos="354965" algn="l"/>
                <a:tab pos="355600" algn="l"/>
              </a:tabLst>
            </a:pPr>
            <a:r>
              <a:rPr lang="en-IN" b="1" dirty="0">
                <a:latin typeface="Baskerville Old Face"/>
                <a:cs typeface="Baskerville Old Face"/>
              </a:rPr>
              <a:t>		 plane</a:t>
            </a:r>
            <a:r>
              <a:rPr lang="en-IN" dirty="0">
                <a:latin typeface="Baskerville Old Face"/>
                <a:cs typeface="Baskerville Old Face"/>
              </a:rPr>
              <a:t>. </a:t>
            </a:r>
          </a:p>
          <a:p>
            <a:pPr marR="165100">
              <a:tabLst>
                <a:tab pos="354965" algn="l"/>
                <a:tab pos="355600" algn="l"/>
              </a:tabLst>
            </a:pPr>
            <a:r>
              <a:rPr lang="en-IN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Temporary</a:t>
            </a:r>
            <a:r>
              <a:rPr lang="en-IN" b="1" spc="-30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Adjustment</a:t>
            </a:r>
            <a:endParaRPr lang="en-IN" dirty="0">
              <a:latin typeface="Baskerville Old Face"/>
              <a:cs typeface="Baskerville Old Face"/>
            </a:endParaRPr>
          </a:p>
          <a:p>
            <a:pPr marL="12700" marR="5715" indent="0">
              <a:lnSpc>
                <a:spcPts val="2400"/>
              </a:lnSpc>
              <a:spcBef>
                <a:spcPts val="585"/>
              </a:spcBef>
              <a:buNone/>
              <a:tabLst>
                <a:tab pos="354965" algn="l"/>
                <a:tab pos="355600" algn="l"/>
                <a:tab pos="1030605" algn="l"/>
                <a:tab pos="1974214" algn="l"/>
                <a:tab pos="2287905" algn="l"/>
                <a:tab pos="2827655" algn="l"/>
                <a:tab pos="4246880" algn="l"/>
                <a:tab pos="4943475" algn="l"/>
                <a:tab pos="5226685" algn="l"/>
                <a:tab pos="6194425" algn="l"/>
                <a:tab pos="6560184" algn="l"/>
                <a:tab pos="7099934" algn="l"/>
                <a:tab pos="7804150" algn="l"/>
              </a:tabLst>
            </a:pPr>
            <a:r>
              <a:rPr lang="en-IN" spc="-5" dirty="0">
                <a:latin typeface="Baskerville Old Face"/>
                <a:cs typeface="Baskerville Old Face"/>
              </a:rPr>
              <a:t>	The	</a:t>
            </a:r>
            <a:r>
              <a:rPr lang="en-IN" b="1" spc="-5" dirty="0">
                <a:latin typeface="Baskerville Old Face"/>
                <a:cs typeface="Baskerville Old Face"/>
              </a:rPr>
              <a:t>set</a:t>
            </a:r>
            <a:r>
              <a:rPr lang="en-IN" b="1" spc="10" dirty="0">
                <a:latin typeface="Baskerville Old Face"/>
                <a:cs typeface="Baskerville Old Face"/>
              </a:rPr>
              <a:t>t</a:t>
            </a:r>
            <a:r>
              <a:rPr lang="en-IN" b="1" spc="-10" dirty="0">
                <a:latin typeface="Baskerville Old Face"/>
                <a:cs typeface="Baskerville Old Face"/>
              </a:rPr>
              <a:t>i</a:t>
            </a:r>
            <a:r>
              <a:rPr lang="en-IN" b="1" spc="-20" dirty="0">
                <a:latin typeface="Baskerville Old Face"/>
                <a:cs typeface="Baskerville Old Face"/>
              </a:rPr>
              <a:t>n</a:t>
            </a:r>
            <a:r>
              <a:rPr lang="en-IN" b="1" spc="-5" dirty="0">
                <a:latin typeface="Baskerville Old Face"/>
                <a:cs typeface="Baskerville Old Face"/>
              </a:rPr>
              <a:t>g</a:t>
            </a:r>
            <a:r>
              <a:rPr lang="en-IN" b="1" dirty="0">
                <a:latin typeface="Baskerville Old Face"/>
                <a:cs typeface="Baskerville Old Face"/>
              </a:rPr>
              <a:t>	</a:t>
            </a:r>
            <a:r>
              <a:rPr lang="en-IN" b="1" spc="-15" dirty="0">
                <a:latin typeface="Baskerville Old Face"/>
                <a:cs typeface="Baskerville Old Face"/>
              </a:rPr>
              <a:t>i</a:t>
            </a:r>
            <a:r>
              <a:rPr lang="en-IN" b="1" spc="-5" dirty="0">
                <a:latin typeface="Baskerville Old Face"/>
                <a:cs typeface="Baskerville Old Face"/>
              </a:rPr>
              <a:t>f</a:t>
            </a:r>
            <a:r>
              <a:rPr lang="en-IN" b="1" dirty="0">
                <a:latin typeface="Baskerville Old Face"/>
                <a:cs typeface="Baskerville Old Face"/>
              </a:rPr>
              <a:t>	</a:t>
            </a:r>
            <a:r>
              <a:rPr lang="en-IN" b="1" spc="-10" dirty="0">
                <a:latin typeface="Baskerville Old Face"/>
                <a:cs typeface="Baskerville Old Face"/>
              </a:rPr>
              <a:t>th</a:t>
            </a:r>
            <a:r>
              <a:rPr lang="en-IN" b="1" spc="-5" dirty="0">
                <a:latin typeface="Baskerville Old Face"/>
                <a:cs typeface="Baskerville Old Face"/>
              </a:rPr>
              <a:t>e</a:t>
            </a:r>
            <a:r>
              <a:rPr lang="en-IN" b="1" dirty="0">
                <a:latin typeface="Baskerville Old Face"/>
                <a:cs typeface="Baskerville Old Face"/>
              </a:rPr>
              <a:t>	t</a:t>
            </a:r>
            <a:r>
              <a:rPr lang="en-IN" b="1" spc="-5" dirty="0">
                <a:latin typeface="Baskerville Old Face"/>
                <a:cs typeface="Baskerville Old Face"/>
              </a:rPr>
              <a:t>h</a:t>
            </a:r>
            <a:r>
              <a:rPr lang="en-IN" b="1" spc="-20" dirty="0">
                <a:latin typeface="Baskerville Old Face"/>
                <a:cs typeface="Baskerville Old Face"/>
              </a:rPr>
              <a:t>e</a:t>
            </a:r>
            <a:r>
              <a:rPr lang="en-IN" b="1" spc="5" dirty="0">
                <a:latin typeface="Baskerville Old Face"/>
                <a:cs typeface="Baskerville Old Face"/>
              </a:rPr>
              <a:t>o</a:t>
            </a:r>
            <a:r>
              <a:rPr lang="en-IN" b="1" spc="-5" dirty="0">
                <a:latin typeface="Baskerville Old Face"/>
                <a:cs typeface="Baskerville Old Face"/>
              </a:rPr>
              <a:t>d</a:t>
            </a:r>
            <a:r>
              <a:rPr lang="en-IN" b="1" spc="5" dirty="0">
                <a:latin typeface="Baskerville Old Face"/>
                <a:cs typeface="Baskerville Old Face"/>
              </a:rPr>
              <a:t>o</a:t>
            </a:r>
            <a:r>
              <a:rPr lang="en-IN" b="1" spc="-10" dirty="0">
                <a:latin typeface="Baskerville Old Face"/>
                <a:cs typeface="Baskerville Old Face"/>
              </a:rPr>
              <a:t>lit</a:t>
            </a:r>
            <a:r>
              <a:rPr lang="en-IN" b="1" spc="-5" dirty="0">
                <a:latin typeface="Baskerville Old Face"/>
                <a:cs typeface="Baskerville Old Face"/>
              </a:rPr>
              <a:t>e</a:t>
            </a:r>
            <a:r>
              <a:rPr lang="en-IN" b="1" dirty="0">
                <a:latin typeface="Baskerville Old Face"/>
                <a:cs typeface="Baskerville Old Face"/>
              </a:rPr>
              <a:t>	</a:t>
            </a:r>
            <a:r>
              <a:rPr lang="en-IN" spc="-5" dirty="0">
                <a:latin typeface="Baskerville Old Face"/>
                <a:cs typeface="Baskerville Old Face"/>
              </a:rPr>
              <a:t>over</a:t>
            </a:r>
            <a:r>
              <a:rPr lang="en-IN" dirty="0">
                <a:latin typeface="Baskerville Old Face"/>
                <a:cs typeface="Baskerville Old Face"/>
              </a:rPr>
              <a:t>	</a:t>
            </a:r>
            <a:r>
              <a:rPr lang="en-IN" spc="-5" dirty="0">
                <a:latin typeface="Baskerville Old Face"/>
                <a:cs typeface="Baskerville Old Face"/>
              </a:rPr>
              <a:t>a</a:t>
            </a:r>
            <a:r>
              <a:rPr lang="en-IN" dirty="0">
                <a:latin typeface="Baskerville Old Face"/>
                <a:cs typeface="Baskerville Old Face"/>
              </a:rPr>
              <a:t>	</a:t>
            </a:r>
            <a:r>
              <a:rPr lang="en-IN" spc="-5" dirty="0">
                <a:latin typeface="Baskerville Old Face"/>
                <a:cs typeface="Baskerville Old Face"/>
              </a:rPr>
              <a:t>station</a:t>
            </a:r>
            <a:r>
              <a:rPr lang="en-IN" dirty="0">
                <a:latin typeface="Baskerville Old Face"/>
                <a:cs typeface="Baskerville Old Face"/>
              </a:rPr>
              <a:t>	</a:t>
            </a:r>
            <a:r>
              <a:rPr lang="en-IN" spc="-5" dirty="0">
                <a:latin typeface="Baskerville Old Face"/>
                <a:cs typeface="Baskerville Old Face"/>
              </a:rPr>
              <a:t>at</a:t>
            </a:r>
            <a:r>
              <a:rPr lang="en-IN" dirty="0">
                <a:latin typeface="Baskerville Old Face"/>
                <a:cs typeface="Baskerville Old Face"/>
              </a:rPr>
              <a:t>	</a:t>
            </a:r>
            <a:r>
              <a:rPr lang="en-IN" spc="-10" dirty="0">
                <a:latin typeface="Baskerville Old Face"/>
                <a:cs typeface="Baskerville Old Face"/>
              </a:rPr>
              <a:t>th</a:t>
            </a:r>
            <a:r>
              <a:rPr lang="en-IN" spc="-5" dirty="0">
                <a:latin typeface="Baskerville Old Face"/>
                <a:cs typeface="Baskerville Old Face"/>
              </a:rPr>
              <a:t>e</a:t>
            </a:r>
            <a:r>
              <a:rPr lang="en-IN" dirty="0">
                <a:latin typeface="Baskerville Old Face"/>
                <a:cs typeface="Baskerville Old Face"/>
              </a:rPr>
              <a:t>	</a:t>
            </a:r>
            <a:r>
              <a:rPr lang="en-IN" spc="-10" dirty="0">
                <a:latin typeface="Baskerville Old Face"/>
                <a:cs typeface="Baskerville Old Face"/>
              </a:rPr>
              <a:t>ti</a:t>
            </a:r>
            <a:r>
              <a:rPr lang="en-IN" spc="-20" dirty="0">
                <a:latin typeface="Baskerville Old Face"/>
                <a:cs typeface="Baskerville Old Face"/>
              </a:rPr>
              <a:t>m</a:t>
            </a:r>
            <a:r>
              <a:rPr lang="en-IN" spc="-5" dirty="0">
                <a:latin typeface="Baskerville Old Face"/>
                <a:cs typeface="Baskerville Old Face"/>
              </a:rPr>
              <a:t>e</a:t>
            </a:r>
            <a:r>
              <a:rPr lang="en-IN" dirty="0">
                <a:latin typeface="Baskerville Old Face"/>
                <a:cs typeface="Baskerville Old Face"/>
              </a:rPr>
              <a:t>	</a:t>
            </a:r>
            <a:r>
              <a:rPr lang="en-IN" spc="-5" dirty="0">
                <a:latin typeface="Baskerville Old Face"/>
                <a:cs typeface="Baskerville Old Face"/>
              </a:rPr>
              <a:t>of  </a:t>
            </a:r>
            <a:r>
              <a:rPr lang="en-IN" spc="-10" dirty="0">
                <a:latin typeface="Baskerville Old Face"/>
                <a:cs typeface="Baskerville Old Face"/>
              </a:rPr>
              <a:t>taking </a:t>
            </a:r>
            <a:r>
              <a:rPr lang="en-IN" spc="-5" dirty="0">
                <a:latin typeface="Baskerville Old Face"/>
                <a:cs typeface="Baskerville Old Face"/>
              </a:rPr>
              <a:t>any observation is called </a:t>
            </a:r>
            <a:r>
              <a:rPr lang="en-IN" b="1" dirty="0">
                <a:latin typeface="Baskerville Old Face"/>
                <a:cs typeface="Baskerville Old Face"/>
              </a:rPr>
              <a:t>temporary </a:t>
            </a:r>
          </a:p>
          <a:p>
            <a:pPr marL="12700" marR="5715" indent="0">
              <a:lnSpc>
                <a:spcPts val="2400"/>
              </a:lnSpc>
              <a:spcBef>
                <a:spcPts val="585"/>
              </a:spcBef>
              <a:buNone/>
              <a:tabLst>
                <a:tab pos="354965" algn="l"/>
                <a:tab pos="355600" algn="l"/>
                <a:tab pos="1030605" algn="l"/>
                <a:tab pos="1974214" algn="l"/>
                <a:tab pos="2287905" algn="l"/>
                <a:tab pos="2827655" algn="l"/>
                <a:tab pos="4246880" algn="l"/>
                <a:tab pos="4943475" algn="l"/>
                <a:tab pos="5226685" algn="l"/>
                <a:tab pos="6194425" algn="l"/>
                <a:tab pos="6560184" algn="l"/>
                <a:tab pos="7099934" algn="l"/>
                <a:tab pos="7804150" algn="l"/>
              </a:tabLst>
            </a:pPr>
            <a:r>
              <a:rPr lang="en-IN" b="1" spc="-5" dirty="0">
                <a:latin typeface="Baskerville Old Face"/>
                <a:cs typeface="Baskerville Old Face"/>
              </a:rPr>
              <a:t>    </a:t>
            </a:r>
            <a:r>
              <a:rPr lang="en-IN" b="1" dirty="0">
                <a:latin typeface="Baskerville Old Face"/>
                <a:cs typeface="Baskerville Old Face"/>
              </a:rPr>
              <a:t>adjustment.</a:t>
            </a:r>
            <a:endParaRPr lang="en-IN" dirty="0">
              <a:latin typeface="Baskerville Old Face"/>
              <a:cs typeface="Baskerville Old Face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IN" b="1" dirty="0">
                <a:latin typeface="Baskerville Old Face"/>
                <a:cs typeface="Baskerville Old Face"/>
              </a:rPr>
              <a:t>Permanent</a:t>
            </a:r>
            <a:r>
              <a:rPr lang="en-IN" b="1" spc="-55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Adjustment</a:t>
            </a:r>
            <a:endParaRPr lang="en-IN" dirty="0">
              <a:latin typeface="Baskerville Old Face"/>
              <a:cs typeface="Baskerville Old Face"/>
            </a:endParaRPr>
          </a:p>
          <a:p>
            <a:pPr marL="12700" marR="5080" indent="0" algn="just">
              <a:lnSpc>
                <a:spcPct val="80000"/>
              </a:lnSpc>
              <a:spcBef>
                <a:spcPts val="600"/>
              </a:spcBef>
              <a:buNone/>
              <a:tabLst>
                <a:tab pos="355600" algn="l"/>
              </a:tabLst>
            </a:pPr>
            <a:r>
              <a:rPr lang="en-IN" spc="-5" dirty="0">
                <a:latin typeface="Baskerville Old Face"/>
                <a:cs typeface="Baskerville Old Face"/>
              </a:rPr>
              <a:t>	When the </a:t>
            </a:r>
            <a:r>
              <a:rPr lang="en-IN" b="1" spc="-5" dirty="0">
                <a:latin typeface="Baskerville Old Face"/>
                <a:cs typeface="Baskerville Old Face"/>
              </a:rPr>
              <a:t>desired relationship </a:t>
            </a:r>
            <a:r>
              <a:rPr lang="en-IN" b="1" spc="-10" dirty="0">
                <a:latin typeface="Baskerville Old Face"/>
                <a:cs typeface="Baskerville Old Face"/>
              </a:rPr>
              <a:t>between </a:t>
            </a:r>
            <a:r>
              <a:rPr lang="en-IN" b="1" spc="-5" dirty="0">
                <a:latin typeface="Baskerville Old Face"/>
                <a:cs typeface="Baskerville Old Face"/>
              </a:rPr>
              <a:t>the fundamental</a:t>
            </a:r>
          </a:p>
          <a:p>
            <a:pPr marL="12700" marR="5080" indent="0" algn="just">
              <a:lnSpc>
                <a:spcPct val="80000"/>
              </a:lnSpc>
              <a:spcBef>
                <a:spcPts val="600"/>
              </a:spcBef>
              <a:buNone/>
              <a:tabLst>
                <a:tab pos="355600" algn="l"/>
              </a:tabLst>
            </a:pPr>
            <a:r>
              <a:rPr lang="en-IN" b="1" spc="-5" dirty="0">
                <a:latin typeface="Baskerville Old Face"/>
                <a:cs typeface="Baskerville Old Face"/>
              </a:rPr>
              <a:t>    lines of a theodolite </a:t>
            </a:r>
            <a:r>
              <a:rPr lang="en-IN" b="1" spc="-10" dirty="0">
                <a:latin typeface="Baskerville Old Face"/>
                <a:cs typeface="Baskerville Old Face"/>
              </a:rPr>
              <a:t>is </a:t>
            </a:r>
            <a:r>
              <a:rPr lang="en-IN" b="1" spc="-5" dirty="0">
                <a:latin typeface="Baskerville Old Face"/>
                <a:cs typeface="Baskerville Old Face"/>
              </a:rPr>
              <a:t>disturbed</a:t>
            </a:r>
            <a:r>
              <a:rPr lang="en-IN" spc="-5" dirty="0">
                <a:latin typeface="Baskerville Old Face"/>
                <a:cs typeface="Baskerville Old Face"/>
              </a:rPr>
              <a:t>, then </a:t>
            </a:r>
            <a:r>
              <a:rPr lang="en-IN" dirty="0">
                <a:latin typeface="Baskerville Old Face"/>
                <a:cs typeface="Baskerville Old Face"/>
              </a:rPr>
              <a:t>some </a:t>
            </a:r>
            <a:r>
              <a:rPr lang="en-IN" spc="-5" dirty="0">
                <a:latin typeface="Baskerville Old Face"/>
                <a:cs typeface="Baskerville Old Face"/>
              </a:rPr>
              <a:t>procedures</a:t>
            </a:r>
          </a:p>
          <a:p>
            <a:pPr marL="12700" marR="5080" indent="0" algn="just">
              <a:lnSpc>
                <a:spcPct val="80000"/>
              </a:lnSpc>
              <a:spcBef>
                <a:spcPts val="600"/>
              </a:spcBef>
              <a:buNone/>
              <a:tabLst>
                <a:tab pos="355600" algn="l"/>
              </a:tabLst>
            </a:pPr>
            <a:r>
              <a:rPr lang="en-IN" spc="-5" dirty="0">
                <a:latin typeface="Baskerville Old Face"/>
                <a:cs typeface="Baskerville Old Face"/>
              </a:rPr>
              <a:t>    </a:t>
            </a:r>
            <a:r>
              <a:rPr lang="en-IN" dirty="0">
                <a:latin typeface="Baskerville Old Face"/>
                <a:cs typeface="Baskerville Old Face"/>
              </a:rPr>
              <a:t>are  </a:t>
            </a:r>
            <a:r>
              <a:rPr lang="en-IN" spc="-5" dirty="0">
                <a:latin typeface="Baskerville Old Face"/>
                <a:cs typeface="Baskerville Old Face"/>
              </a:rPr>
              <a:t>adopted to establish </a:t>
            </a:r>
            <a:r>
              <a:rPr lang="en-IN" spc="-10" dirty="0">
                <a:latin typeface="Baskerville Old Face"/>
                <a:cs typeface="Baskerville Old Face"/>
              </a:rPr>
              <a:t>this </a:t>
            </a:r>
            <a:r>
              <a:rPr lang="en-IN" spc="-5" dirty="0">
                <a:latin typeface="Baskerville Old Face"/>
                <a:cs typeface="Baskerville Old Face"/>
              </a:rPr>
              <a:t>relationship. </a:t>
            </a:r>
            <a:r>
              <a:rPr lang="en-IN" b="1" dirty="0">
                <a:latin typeface="Baskerville Old Face"/>
                <a:cs typeface="Baskerville Old Face"/>
              </a:rPr>
              <a:t>This</a:t>
            </a:r>
          </a:p>
          <a:p>
            <a:pPr marL="12700" marR="5080" indent="0" algn="just">
              <a:lnSpc>
                <a:spcPct val="80000"/>
              </a:lnSpc>
              <a:spcBef>
                <a:spcPts val="600"/>
              </a:spcBef>
              <a:buNone/>
              <a:tabLst>
                <a:tab pos="355600" algn="l"/>
              </a:tabLst>
            </a:pPr>
            <a:r>
              <a:rPr lang="en-IN" b="1" dirty="0">
                <a:latin typeface="Baskerville Old Face"/>
                <a:cs typeface="Baskerville Old Face"/>
              </a:rPr>
              <a:t>     </a:t>
            </a:r>
            <a:r>
              <a:rPr lang="en-IN" b="1" spc="-5" dirty="0">
                <a:latin typeface="Baskerville Old Face"/>
                <a:cs typeface="Baskerville Old Face"/>
              </a:rPr>
              <a:t>adjustment </a:t>
            </a:r>
            <a:r>
              <a:rPr lang="en-IN" b="1" dirty="0">
                <a:latin typeface="Baskerville Old Face"/>
                <a:cs typeface="Baskerville Old Face"/>
              </a:rPr>
              <a:t>is  known as permanent </a:t>
            </a:r>
            <a:r>
              <a:rPr lang="en-IN" b="1" spc="-95" dirty="0">
                <a:latin typeface="Baskerville Old Face"/>
                <a:cs typeface="Baskerville Old Face"/>
              </a:rPr>
              <a:t>    </a:t>
            </a:r>
            <a:r>
              <a:rPr lang="en-IN" b="1" spc="-5" dirty="0">
                <a:latin typeface="Baskerville Old Face"/>
                <a:cs typeface="Baskerville Old Face"/>
              </a:rPr>
              <a:t>adjustment.</a:t>
            </a:r>
            <a:endParaRPr lang="en-IN" dirty="0">
              <a:latin typeface="Baskerville Old Face"/>
              <a:cs typeface="Baskerville Old Face"/>
            </a:endParaRP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A6E03F1-334C-42BB-A067-9EBF49DB3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10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7BC043-91C2-490F-B91B-4483550F0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D54258-C100-4DC7-8D76-9C546E003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N" b="1" dirty="0">
                <a:latin typeface="Baskerville Old Face"/>
                <a:cs typeface="Baskerville Old Face"/>
              </a:rPr>
              <a:t>Least Count of the</a:t>
            </a:r>
            <a:r>
              <a:rPr lang="en-IN" b="1" spc="-85" dirty="0">
                <a:latin typeface="Baskerville Old Face"/>
                <a:cs typeface="Baskerville Old Face"/>
              </a:rPr>
              <a:t> </a:t>
            </a:r>
            <a:r>
              <a:rPr lang="en-IN" b="1" dirty="0" err="1">
                <a:latin typeface="Baskerville Old Face"/>
                <a:cs typeface="Baskerville Old Face"/>
              </a:rPr>
              <a:t>vernier</a:t>
            </a:r>
            <a:endParaRPr lang="en-IN" dirty="0">
              <a:latin typeface="Baskerville Old Face"/>
              <a:cs typeface="Baskerville Old Face"/>
            </a:endParaRPr>
          </a:p>
          <a:p>
            <a:pPr marL="12700" marR="5080" indent="0" algn="just">
              <a:lnSpc>
                <a:spcPct val="80000"/>
              </a:lnSpc>
              <a:spcBef>
                <a:spcPts val="600"/>
              </a:spcBef>
              <a:buNone/>
              <a:tabLst>
                <a:tab pos="355600" algn="l"/>
              </a:tabLst>
            </a:pPr>
            <a:r>
              <a:rPr lang="en-IN" spc="-5" dirty="0">
                <a:latin typeface="Baskerville Old Face"/>
                <a:cs typeface="Baskerville Old Face"/>
              </a:rPr>
              <a:t>This is the difference between the </a:t>
            </a:r>
            <a:r>
              <a:rPr lang="en-IN" spc="-10" dirty="0">
                <a:latin typeface="Baskerville Old Face"/>
                <a:cs typeface="Baskerville Old Face"/>
              </a:rPr>
              <a:t>value </a:t>
            </a:r>
            <a:r>
              <a:rPr lang="en-IN" spc="5" dirty="0">
                <a:latin typeface="Baskerville Old Face"/>
                <a:cs typeface="Baskerville Old Face"/>
              </a:rPr>
              <a:t>of </a:t>
            </a:r>
            <a:r>
              <a:rPr lang="en-IN" spc="-5" dirty="0">
                <a:latin typeface="Baskerville Old Face"/>
                <a:cs typeface="Baskerville Old Face"/>
              </a:rPr>
              <a:t>the smallest  division of </a:t>
            </a:r>
            <a:r>
              <a:rPr lang="en-IN" dirty="0">
                <a:latin typeface="Baskerville Old Face"/>
                <a:cs typeface="Baskerville Old Face"/>
              </a:rPr>
              <a:t>the </a:t>
            </a:r>
            <a:r>
              <a:rPr lang="en-IN" spc="-5" dirty="0">
                <a:latin typeface="Baskerville Old Face"/>
                <a:cs typeface="Baskerville Old Face"/>
              </a:rPr>
              <a:t>main scale and </a:t>
            </a:r>
            <a:r>
              <a:rPr lang="en-IN" spc="-10" dirty="0">
                <a:latin typeface="Baskerville Old Face"/>
                <a:cs typeface="Baskerville Old Face"/>
              </a:rPr>
              <a:t>that </a:t>
            </a:r>
            <a:r>
              <a:rPr lang="en-IN" spc="-5" dirty="0">
                <a:latin typeface="Baskerville Old Face"/>
                <a:cs typeface="Baskerville Old Face"/>
              </a:rPr>
              <a:t>of </a:t>
            </a:r>
            <a:r>
              <a:rPr lang="en-IN" dirty="0">
                <a:latin typeface="Baskerville Old Face"/>
                <a:cs typeface="Baskerville Old Face"/>
              </a:rPr>
              <a:t>the </a:t>
            </a:r>
            <a:r>
              <a:rPr lang="en-IN" spc="-5" dirty="0">
                <a:latin typeface="Baskerville Old Face"/>
                <a:cs typeface="Baskerville Old Face"/>
              </a:rPr>
              <a:t>smallest division of  the </a:t>
            </a:r>
            <a:r>
              <a:rPr lang="en-IN" spc="-5" dirty="0" err="1">
                <a:latin typeface="Baskerville Old Face"/>
                <a:cs typeface="Baskerville Old Face"/>
              </a:rPr>
              <a:t>vernier</a:t>
            </a:r>
            <a:r>
              <a:rPr lang="en-IN" spc="-5" dirty="0">
                <a:latin typeface="Baskerville Old Face"/>
                <a:cs typeface="Baskerville Old Face"/>
              </a:rPr>
              <a:t> </a:t>
            </a:r>
            <a:r>
              <a:rPr lang="en-IN" dirty="0">
                <a:latin typeface="Baskerville Old Face"/>
                <a:cs typeface="Baskerville Old Face"/>
              </a:rPr>
              <a:t>scale. </a:t>
            </a:r>
            <a:r>
              <a:rPr lang="en-IN" spc="-5" dirty="0">
                <a:latin typeface="Baskerville Old Face"/>
                <a:cs typeface="Baskerville Old Face"/>
              </a:rPr>
              <a:t>It is </a:t>
            </a:r>
            <a:r>
              <a:rPr lang="en-IN" spc="-10" dirty="0">
                <a:latin typeface="Baskerville Old Face"/>
                <a:cs typeface="Baskerville Old Face"/>
              </a:rPr>
              <a:t>the </a:t>
            </a:r>
            <a:r>
              <a:rPr lang="en-IN" spc="-5" dirty="0">
                <a:latin typeface="Baskerville Old Face"/>
                <a:cs typeface="Baskerville Old Face"/>
              </a:rPr>
              <a:t>smallest </a:t>
            </a:r>
            <a:r>
              <a:rPr lang="en-IN" spc="-10" dirty="0">
                <a:latin typeface="Baskerville Old Face"/>
                <a:cs typeface="Baskerville Old Face"/>
              </a:rPr>
              <a:t>value that </a:t>
            </a:r>
            <a:r>
              <a:rPr lang="en-IN" spc="-5" dirty="0">
                <a:latin typeface="Baskerville Old Face"/>
                <a:cs typeface="Baskerville Old Face"/>
              </a:rPr>
              <a:t>can </a:t>
            </a:r>
            <a:r>
              <a:rPr lang="en-IN" dirty="0">
                <a:latin typeface="Baskerville Old Face"/>
                <a:cs typeface="Baskerville Old Face"/>
              </a:rPr>
              <a:t>be </a:t>
            </a:r>
            <a:r>
              <a:rPr lang="en-IN" spc="-5" dirty="0">
                <a:latin typeface="Baskerville Old Face"/>
                <a:cs typeface="Baskerville Old Face"/>
              </a:rPr>
              <a:t>measured  </a:t>
            </a:r>
            <a:r>
              <a:rPr lang="en-IN" dirty="0">
                <a:latin typeface="Baskerville Old Face"/>
                <a:cs typeface="Baskerville Old Face"/>
              </a:rPr>
              <a:t>by </a:t>
            </a:r>
            <a:r>
              <a:rPr lang="en-IN" spc="-5" dirty="0">
                <a:latin typeface="Baskerville Old Face"/>
                <a:cs typeface="Baskerville Old Face"/>
              </a:rPr>
              <a:t>a</a:t>
            </a:r>
            <a:r>
              <a:rPr lang="en-IN" spc="-30" dirty="0">
                <a:latin typeface="Baskerville Old Face"/>
                <a:cs typeface="Baskerville Old Face"/>
              </a:rPr>
              <a:t> </a:t>
            </a:r>
            <a:r>
              <a:rPr lang="en-IN" spc="-5" dirty="0">
                <a:latin typeface="Baskerville Old Face"/>
                <a:cs typeface="Baskerville Old Face"/>
              </a:rPr>
              <a:t>theodolite.</a:t>
            </a:r>
            <a:endParaRPr lang="en-IN" dirty="0">
              <a:latin typeface="Baskerville Old Face"/>
              <a:cs typeface="Baskerville Old Face"/>
            </a:endParaRPr>
          </a:p>
          <a:p>
            <a:pPr marL="0" marR="6603365" indent="0">
              <a:buNone/>
              <a:tabLst>
                <a:tab pos="354965" algn="l"/>
                <a:tab pos="355600" algn="l"/>
                <a:tab pos="1047750" algn="l"/>
                <a:tab pos="1460500" algn="l"/>
              </a:tabLst>
            </a:pPr>
            <a:r>
              <a:rPr lang="en-IN" b="1" dirty="0">
                <a:latin typeface="Baskerville Old Face"/>
                <a:cs typeface="Baskerville Old Face"/>
              </a:rPr>
              <a:t>V=	</a:t>
            </a:r>
            <a:r>
              <a:rPr lang="en-IN" b="1" u="heavy" dirty="0">
                <a:uFill>
                  <a:solidFill>
                    <a:srgbClr val="000000"/>
                  </a:solidFill>
                </a:uFill>
                <a:latin typeface="Baskerville Old Face"/>
                <a:cs typeface="Baskerville Old Face"/>
              </a:rPr>
              <a:t> </a:t>
            </a:r>
            <a:r>
              <a:rPr lang="en-IN" b="1" u="heavy" spc="-5" dirty="0">
                <a:uFill>
                  <a:solidFill>
                    <a:srgbClr val="000000"/>
                  </a:solidFill>
                </a:uFill>
                <a:latin typeface="Baskerville Old Face"/>
                <a:cs typeface="Baskerville Old Face"/>
              </a:rPr>
              <a:t>d        </a:t>
            </a:r>
            <a:r>
              <a:rPr lang="en-IN" b="1" dirty="0">
                <a:latin typeface="Baskerville Old Face"/>
                <a:cs typeface="Baskerville Old Face"/>
              </a:rPr>
              <a:t>                          </a:t>
            </a:r>
          </a:p>
          <a:p>
            <a:pPr marL="0" marR="6603365" indent="0">
              <a:buNone/>
              <a:tabLst>
                <a:tab pos="354965" algn="l"/>
                <a:tab pos="355600" algn="l"/>
                <a:tab pos="1047750" algn="l"/>
                <a:tab pos="1460500" algn="l"/>
              </a:tabLst>
            </a:pPr>
            <a:r>
              <a:rPr lang="en-IN" dirty="0">
                <a:latin typeface="Baskerville Old Face"/>
                <a:cs typeface="Baskerville Old Face"/>
              </a:rPr>
              <a:t>             n</a:t>
            </a:r>
          </a:p>
          <a:p>
            <a:pPr marL="12064" marR="1223645" indent="0">
              <a:lnSpc>
                <a:spcPct val="100000"/>
              </a:lnSpc>
              <a:buNone/>
              <a:tabLst>
                <a:tab pos="2266315" algn="l"/>
              </a:tabLst>
            </a:pPr>
            <a:r>
              <a:rPr lang="en-IN" spc="-5" dirty="0">
                <a:latin typeface="Baskerville Old Face"/>
                <a:cs typeface="Baskerville Old Face"/>
              </a:rPr>
              <a:t>Where, </a:t>
            </a:r>
            <a:r>
              <a:rPr lang="en-IN" b="1" dirty="0">
                <a:latin typeface="Baskerville Old Face"/>
                <a:cs typeface="Baskerville Old Face"/>
              </a:rPr>
              <a:t>v= Value of smallest division of </a:t>
            </a:r>
            <a:r>
              <a:rPr lang="en-IN" b="1" dirty="0" err="1">
                <a:latin typeface="Baskerville Old Face"/>
                <a:cs typeface="Baskerville Old Face"/>
              </a:rPr>
              <a:t>vernier</a:t>
            </a:r>
            <a:r>
              <a:rPr lang="en-IN" b="1" dirty="0">
                <a:latin typeface="Baskerville Old Face"/>
                <a:cs typeface="Baskerville Old Face"/>
              </a:rPr>
              <a:t> Scale  d= Value of the smallest division of main</a:t>
            </a:r>
            <a:r>
              <a:rPr lang="en-IN" b="1" spc="-135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scale  </a:t>
            </a:r>
            <a:r>
              <a:rPr lang="en-IN" b="1" spc="-5" dirty="0">
                <a:latin typeface="Baskerville Old Face"/>
                <a:cs typeface="Baskerville Old Face"/>
              </a:rPr>
              <a:t>n= no</a:t>
            </a:r>
            <a:r>
              <a:rPr lang="en-IN" b="1" spc="-10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of	small divisions on </a:t>
            </a:r>
            <a:r>
              <a:rPr lang="en-IN" b="1" dirty="0" err="1">
                <a:latin typeface="Baskerville Old Face"/>
                <a:cs typeface="Baskerville Old Face"/>
              </a:rPr>
              <a:t>vernier</a:t>
            </a:r>
            <a:r>
              <a:rPr lang="en-IN" b="1" spc="-90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scale.</a:t>
            </a:r>
            <a:endParaRPr lang="en-IN" dirty="0">
              <a:latin typeface="Baskerville Old Face"/>
              <a:cs typeface="Baskerville Old Face"/>
            </a:endParaRPr>
          </a:p>
          <a:p>
            <a:pPr marL="0" indent="0">
              <a:lnSpc>
                <a:spcPct val="100000"/>
              </a:lnSpc>
              <a:spcBef>
                <a:spcPts val="5"/>
              </a:spcBef>
              <a:buNone/>
            </a:pPr>
            <a:r>
              <a:rPr lang="en-IN" b="1" dirty="0">
                <a:latin typeface="Baskerville Old Face"/>
                <a:cs typeface="Baskerville Old Face"/>
              </a:rPr>
              <a:t>Least count of theodolites are generally 20” and 15” and </a:t>
            </a:r>
            <a:r>
              <a:rPr lang="en-IN" b="1" spc="5" dirty="0">
                <a:latin typeface="Baskerville Old Face"/>
                <a:cs typeface="Baskerville Old Face"/>
              </a:rPr>
              <a:t>so</a:t>
            </a:r>
            <a:r>
              <a:rPr lang="en-IN" b="1" spc="-240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on.</a:t>
            </a:r>
            <a:endParaRPr lang="en-IN" dirty="0">
              <a:latin typeface="Baskerville Old Face"/>
              <a:cs typeface="Baskerville Old Face"/>
            </a:endParaRP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E7472CE-BFE7-4B27-A235-48747D7F4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668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CDD283-C1FF-486A-8DBD-047A08105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76BD3B-425C-4CAB-81D2-C288B5C3A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lang="en-IN" b="1" spc="5" dirty="0">
                <a:latin typeface="Baskerville Old Face"/>
                <a:cs typeface="Baskerville Old Face"/>
              </a:rPr>
              <a:t>The</a:t>
            </a:r>
            <a:r>
              <a:rPr lang="en-IN" b="1" spc="-40" dirty="0">
                <a:latin typeface="Baskerville Old Face"/>
                <a:cs typeface="Baskerville Old Face"/>
              </a:rPr>
              <a:t> </a:t>
            </a:r>
            <a:r>
              <a:rPr lang="en-IN" b="1" dirty="0">
                <a:latin typeface="Baskerville Old Face"/>
                <a:cs typeface="Baskerville Old Face"/>
              </a:rPr>
              <a:t>Diaphragm</a:t>
            </a:r>
            <a:endParaRPr lang="en-IN" dirty="0">
              <a:latin typeface="Baskerville Old Face"/>
              <a:cs typeface="Baskerville Old Face"/>
            </a:endParaRPr>
          </a:p>
          <a:p>
            <a:pPr marL="12700" marR="5080" indent="0" algn="just">
              <a:spcBef>
                <a:spcPts val="770"/>
              </a:spcBef>
              <a:buNone/>
              <a:tabLst>
                <a:tab pos="355600" algn="l"/>
              </a:tabLst>
            </a:pPr>
            <a:r>
              <a:rPr lang="en-IN" dirty="0">
                <a:latin typeface="Baskerville Old Face"/>
                <a:cs typeface="Baskerville Old Face"/>
              </a:rPr>
              <a:t>The </a:t>
            </a:r>
            <a:r>
              <a:rPr lang="en-IN" b="1" spc="-5" dirty="0">
                <a:latin typeface="Baskerville Old Face"/>
                <a:cs typeface="Baskerville Old Face"/>
              </a:rPr>
              <a:t>diaphragm is </a:t>
            </a:r>
            <a:r>
              <a:rPr lang="en-IN" b="1" dirty="0">
                <a:latin typeface="Baskerville Old Face"/>
                <a:cs typeface="Baskerville Old Face"/>
              </a:rPr>
              <a:t>a </a:t>
            </a:r>
            <a:r>
              <a:rPr lang="en-IN" b="1" spc="-5" dirty="0">
                <a:latin typeface="Baskerville Old Face"/>
                <a:cs typeface="Baskerville Old Face"/>
              </a:rPr>
              <a:t>brass </a:t>
            </a:r>
            <a:r>
              <a:rPr lang="en-IN" b="1" dirty="0">
                <a:latin typeface="Baskerville Old Face"/>
                <a:cs typeface="Baskerville Old Face"/>
              </a:rPr>
              <a:t>ring </a:t>
            </a:r>
            <a:r>
              <a:rPr lang="en-IN" b="1" spc="-5" dirty="0">
                <a:latin typeface="Baskerville Old Face"/>
                <a:cs typeface="Baskerville Old Face"/>
              </a:rPr>
              <a:t>consisting of  cross-hairs, </a:t>
            </a:r>
            <a:r>
              <a:rPr lang="en-IN" spc="-5" dirty="0">
                <a:latin typeface="Baskerville Old Face"/>
                <a:cs typeface="Baskerville Old Face"/>
              </a:rPr>
              <a:t>or </a:t>
            </a:r>
            <a:r>
              <a:rPr lang="en-IN" dirty="0">
                <a:latin typeface="Baskerville Old Face"/>
                <a:cs typeface="Baskerville Old Face"/>
              </a:rPr>
              <a:t>one </a:t>
            </a:r>
            <a:r>
              <a:rPr lang="en-IN" spc="-5" dirty="0">
                <a:latin typeface="Baskerville Old Face"/>
                <a:cs typeface="Baskerville Old Face"/>
              </a:rPr>
              <a:t>containing </a:t>
            </a:r>
            <a:r>
              <a:rPr lang="en-IN" dirty="0">
                <a:latin typeface="Baskerville Old Face"/>
                <a:cs typeface="Baskerville Old Face"/>
              </a:rPr>
              <a:t>a </a:t>
            </a:r>
            <a:r>
              <a:rPr lang="en-IN" spc="-5" dirty="0">
                <a:latin typeface="Baskerville Old Face"/>
                <a:cs typeface="Baskerville Old Face"/>
              </a:rPr>
              <a:t>glass </a:t>
            </a:r>
            <a:r>
              <a:rPr lang="en-IN" dirty="0">
                <a:latin typeface="Baskerville Old Face"/>
                <a:cs typeface="Baskerville Old Face"/>
              </a:rPr>
              <a:t>disc with  fine </a:t>
            </a:r>
            <a:r>
              <a:rPr lang="en-IN" spc="-5" dirty="0">
                <a:latin typeface="Baskerville Old Face"/>
                <a:cs typeface="Baskerville Old Face"/>
              </a:rPr>
              <a:t>lines engraved on it. </a:t>
            </a:r>
          </a:p>
          <a:p>
            <a:pPr marL="12700" marR="5080" indent="0" algn="just">
              <a:spcBef>
                <a:spcPts val="770"/>
              </a:spcBef>
              <a:buNone/>
              <a:tabLst>
                <a:tab pos="355600" algn="l"/>
              </a:tabLst>
            </a:pPr>
            <a:r>
              <a:rPr lang="en-IN" b="1" spc="-5" dirty="0">
                <a:latin typeface="Baskerville Old Face"/>
                <a:cs typeface="Baskerville Old Face"/>
              </a:rPr>
              <a:t>It </a:t>
            </a:r>
            <a:r>
              <a:rPr lang="en-IN" b="1" spc="-10" dirty="0">
                <a:latin typeface="Baskerville Old Face"/>
                <a:cs typeface="Baskerville Old Face"/>
              </a:rPr>
              <a:t>is </a:t>
            </a:r>
            <a:r>
              <a:rPr lang="en-IN" b="1" dirty="0">
                <a:latin typeface="Baskerville Old Face"/>
                <a:cs typeface="Baskerville Old Face"/>
              </a:rPr>
              <a:t>placed </a:t>
            </a:r>
            <a:r>
              <a:rPr lang="en-IN" b="1" spc="-5" dirty="0">
                <a:latin typeface="Baskerville Old Face"/>
                <a:cs typeface="Baskerville Old Face"/>
              </a:rPr>
              <a:t>in </a:t>
            </a:r>
            <a:r>
              <a:rPr lang="en-IN" b="1" dirty="0">
                <a:latin typeface="Baskerville Old Face"/>
                <a:cs typeface="Baskerville Old Face"/>
              </a:rPr>
              <a:t>position  by </a:t>
            </a:r>
            <a:r>
              <a:rPr lang="en-IN" b="1" spc="-10" dirty="0">
                <a:latin typeface="Baskerville Old Face"/>
                <a:cs typeface="Baskerville Old Face"/>
              </a:rPr>
              <a:t>turning </a:t>
            </a:r>
            <a:r>
              <a:rPr lang="en-IN" b="1" dirty="0">
                <a:latin typeface="Baskerville Old Face"/>
                <a:cs typeface="Baskerville Old Face"/>
              </a:rPr>
              <a:t>four </a:t>
            </a:r>
            <a:r>
              <a:rPr lang="en-IN" b="1" spc="-5" dirty="0">
                <a:latin typeface="Baskerville Old Face"/>
                <a:cs typeface="Baskerville Old Face"/>
              </a:rPr>
              <a:t>capstan-headed screws, and can  </a:t>
            </a:r>
            <a:r>
              <a:rPr lang="en-IN" b="1" dirty="0">
                <a:latin typeface="Baskerville Old Face"/>
                <a:cs typeface="Baskerville Old Face"/>
              </a:rPr>
              <a:t>be moved up, down </a:t>
            </a:r>
            <a:r>
              <a:rPr lang="en-IN" b="1" spc="-5" dirty="0">
                <a:latin typeface="Baskerville Old Face"/>
                <a:cs typeface="Baskerville Old Face"/>
              </a:rPr>
              <a:t>or sideways when </a:t>
            </a:r>
            <a:r>
              <a:rPr lang="en-IN" b="1" dirty="0">
                <a:latin typeface="Baskerville Old Face"/>
                <a:cs typeface="Baskerville Old Face"/>
              </a:rPr>
              <a:t>required</a:t>
            </a:r>
            <a:r>
              <a:rPr lang="en-IN" dirty="0">
                <a:latin typeface="Baskerville Old Face"/>
                <a:cs typeface="Baskerville Old Face"/>
              </a:rPr>
              <a:t>.</a:t>
            </a:r>
          </a:p>
          <a:p>
            <a:pPr marL="12700" marR="5080" indent="0" algn="just">
              <a:spcBef>
                <a:spcPts val="770"/>
              </a:spcBef>
              <a:buNone/>
              <a:tabLst>
                <a:tab pos="355600" algn="l"/>
              </a:tabLst>
            </a:pPr>
            <a:r>
              <a:rPr lang="en-IN" dirty="0">
                <a:latin typeface="Baskerville Old Face"/>
                <a:cs typeface="Baskerville Old Face"/>
              </a:rPr>
              <a:t>  </a:t>
            </a:r>
            <a:r>
              <a:rPr lang="en-IN" spc="-5" dirty="0">
                <a:latin typeface="Baskerville Old Face"/>
                <a:cs typeface="Baskerville Old Face"/>
              </a:rPr>
              <a:t>It </a:t>
            </a:r>
            <a:r>
              <a:rPr lang="en-IN" dirty="0">
                <a:latin typeface="Baskerville Old Face"/>
                <a:cs typeface="Baskerville Old Face"/>
              </a:rPr>
              <a:t>is </a:t>
            </a:r>
            <a:r>
              <a:rPr lang="en-IN" spc="-5" dirty="0">
                <a:latin typeface="Baskerville Old Face"/>
                <a:cs typeface="Baskerville Old Face"/>
              </a:rPr>
              <a:t>fixed </a:t>
            </a:r>
            <a:r>
              <a:rPr lang="en-IN" dirty="0">
                <a:latin typeface="Baskerville Old Face"/>
                <a:cs typeface="Baskerville Old Face"/>
              </a:rPr>
              <a:t>in </a:t>
            </a:r>
            <a:r>
              <a:rPr lang="en-IN" spc="-5" dirty="0">
                <a:latin typeface="Baskerville Old Face"/>
                <a:cs typeface="Baskerville Old Face"/>
              </a:rPr>
              <a:t>front of the eye-piece. </a:t>
            </a:r>
          </a:p>
          <a:p>
            <a:pPr marL="12700" marR="5080" indent="0" algn="just">
              <a:spcBef>
                <a:spcPts val="770"/>
              </a:spcBef>
              <a:buNone/>
              <a:tabLst>
                <a:tab pos="355600" algn="l"/>
              </a:tabLst>
            </a:pPr>
            <a:r>
              <a:rPr lang="en-IN" b="1" dirty="0">
                <a:latin typeface="Baskerville Old Face"/>
                <a:cs typeface="Baskerville Old Face"/>
              </a:rPr>
              <a:t>The </a:t>
            </a:r>
            <a:r>
              <a:rPr lang="en-IN" b="1" spc="-5" dirty="0">
                <a:latin typeface="Baskerville Old Face"/>
                <a:cs typeface="Baskerville Old Face"/>
              </a:rPr>
              <a:t>cross-  </a:t>
            </a:r>
            <a:r>
              <a:rPr lang="en-IN" b="1" dirty="0">
                <a:latin typeface="Baskerville Old Face"/>
                <a:cs typeface="Baskerville Old Face"/>
              </a:rPr>
              <a:t>hairs </a:t>
            </a:r>
            <a:r>
              <a:rPr lang="en-IN" b="1" spc="5" dirty="0">
                <a:latin typeface="Baskerville Old Face"/>
                <a:cs typeface="Baskerville Old Face"/>
              </a:rPr>
              <a:t>may be made </a:t>
            </a:r>
            <a:r>
              <a:rPr lang="en-IN" b="1" dirty="0">
                <a:latin typeface="Baskerville Old Face"/>
                <a:cs typeface="Baskerville Old Face"/>
              </a:rPr>
              <a:t>of </a:t>
            </a:r>
            <a:r>
              <a:rPr lang="en-IN" b="1" spc="5" dirty="0">
                <a:latin typeface="Baskerville Old Face"/>
                <a:cs typeface="Baskerville Old Face"/>
              </a:rPr>
              <a:t>fine </a:t>
            </a:r>
            <a:r>
              <a:rPr lang="en-IN" b="1" dirty="0">
                <a:latin typeface="Baskerville Old Face"/>
                <a:cs typeface="Baskerville Old Face"/>
              </a:rPr>
              <a:t>platinum</a:t>
            </a:r>
            <a:r>
              <a:rPr lang="en-IN" b="1" spc="-250" dirty="0">
                <a:latin typeface="Baskerville Old Face"/>
                <a:cs typeface="Baskerville Old Face"/>
              </a:rPr>
              <a:t> </a:t>
            </a:r>
            <a:r>
              <a:rPr lang="en-IN" b="1" spc="5" dirty="0">
                <a:latin typeface="Baskerville Old Face"/>
                <a:cs typeface="Baskerville Old Face"/>
              </a:rPr>
              <a:t>wire.</a:t>
            </a:r>
            <a:endParaRPr lang="en-IN" dirty="0">
              <a:latin typeface="Baskerville Old Face"/>
              <a:cs typeface="Baskerville Old Face"/>
            </a:endParaRP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A41FC6C-F048-40F9-9742-AA10005F7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408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96725B-BB57-4E1B-8FB0-CE5CA58AD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DC7C86-7137-4EC3-9391-BE8A0D2C2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0C71F19-7F63-4B8D-9EA4-39D4FE175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22222F99-4B3E-47E8-B128-87D569C099F1}"/>
              </a:ext>
            </a:extLst>
          </p:cNvPr>
          <p:cNvSpPr/>
          <p:nvPr/>
        </p:nvSpPr>
        <p:spPr>
          <a:xfrm>
            <a:off x="762000" y="1676400"/>
            <a:ext cx="2819400" cy="2581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xmlns="" id="{4F7FB177-53D1-4D9B-A0E3-0F0A88ED0CE9}"/>
              </a:ext>
            </a:extLst>
          </p:cNvPr>
          <p:cNvSpPr/>
          <p:nvPr/>
        </p:nvSpPr>
        <p:spPr>
          <a:xfrm>
            <a:off x="4267200" y="1600200"/>
            <a:ext cx="3886200" cy="449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1445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4FB345-477D-4AF2-9C1B-78FD1A60F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D795FA5-A44D-4A09-8EBE-3BA88DB79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lang="en-IN" b="1" dirty="0">
                <a:latin typeface="Baskerville Old Face"/>
                <a:cs typeface="Baskerville Old Face"/>
              </a:rPr>
              <a:t>Trivet</a:t>
            </a:r>
            <a:endParaRPr lang="en-IN" dirty="0">
              <a:latin typeface="Baskerville Old Face"/>
              <a:cs typeface="Baskerville Old Face"/>
            </a:endParaRPr>
          </a:p>
          <a:p>
            <a:pPr marL="355600" marR="5080" algn="just">
              <a:lnSpc>
                <a:spcPts val="3460"/>
              </a:lnSpc>
              <a:spcBef>
                <a:spcPts val="819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spc="-5" dirty="0">
                <a:latin typeface="Baskerville Old Face"/>
                <a:cs typeface="Baskerville Old Face"/>
              </a:rPr>
              <a:t>It </a:t>
            </a:r>
            <a:r>
              <a:rPr lang="en-IN" dirty="0">
                <a:latin typeface="Baskerville Old Face"/>
                <a:cs typeface="Baskerville Old Face"/>
              </a:rPr>
              <a:t>is a </a:t>
            </a:r>
            <a:r>
              <a:rPr lang="en-IN" b="1" spc="-5" dirty="0">
                <a:latin typeface="Baskerville Old Face"/>
                <a:cs typeface="Baskerville Old Face"/>
              </a:rPr>
              <a:t>circular </a:t>
            </a:r>
            <a:r>
              <a:rPr lang="en-IN" b="1" spc="-10" dirty="0">
                <a:latin typeface="Baskerville Old Face"/>
                <a:cs typeface="Baskerville Old Face"/>
              </a:rPr>
              <a:t>plate </a:t>
            </a:r>
            <a:r>
              <a:rPr lang="en-IN" b="1" dirty="0">
                <a:latin typeface="Baskerville Old Face"/>
                <a:cs typeface="Baskerville Old Face"/>
              </a:rPr>
              <a:t>having a </a:t>
            </a:r>
            <a:r>
              <a:rPr lang="en-IN" b="1" spc="-5" dirty="0">
                <a:latin typeface="Baskerville Old Face"/>
                <a:cs typeface="Baskerville Old Face"/>
              </a:rPr>
              <a:t>central</a:t>
            </a:r>
            <a:r>
              <a:rPr lang="en-IN" spc="-5" dirty="0">
                <a:latin typeface="Baskerville Old Face"/>
                <a:cs typeface="Baskerville Old Face"/>
              </a:rPr>
              <a:t>, </a:t>
            </a:r>
            <a:r>
              <a:rPr lang="en-IN" b="1" spc="-5" dirty="0">
                <a:latin typeface="Baskerville Old Face"/>
                <a:cs typeface="Baskerville Old Face"/>
              </a:rPr>
              <a:t>threaded  </a:t>
            </a:r>
            <a:r>
              <a:rPr lang="en-IN" b="1" dirty="0">
                <a:latin typeface="Baskerville Old Face"/>
                <a:cs typeface="Baskerville Old Face"/>
              </a:rPr>
              <a:t>hole for </a:t>
            </a:r>
            <a:r>
              <a:rPr lang="en-IN" b="1" spc="-5" dirty="0">
                <a:latin typeface="Baskerville Old Face"/>
                <a:cs typeface="Baskerville Old Face"/>
              </a:rPr>
              <a:t>fixing the theodolite on the </a:t>
            </a:r>
            <a:r>
              <a:rPr lang="en-IN" b="1" spc="-10" dirty="0">
                <a:latin typeface="Baskerville Old Face"/>
                <a:cs typeface="Baskerville Old Face"/>
              </a:rPr>
              <a:t>tripod  </a:t>
            </a:r>
            <a:r>
              <a:rPr lang="en-IN" b="1" dirty="0">
                <a:latin typeface="Baskerville Old Face"/>
                <a:cs typeface="Baskerville Old Face"/>
              </a:rPr>
              <a:t>stand by a wing </a:t>
            </a:r>
            <a:r>
              <a:rPr lang="en-IN" b="1" spc="-5" dirty="0">
                <a:latin typeface="Baskerville Old Face"/>
                <a:cs typeface="Baskerville Old Face"/>
              </a:rPr>
              <a:t>nut. </a:t>
            </a:r>
            <a:r>
              <a:rPr lang="en-IN" spc="-5" dirty="0">
                <a:latin typeface="Baskerville Old Face"/>
                <a:cs typeface="Baskerville Old Face"/>
              </a:rPr>
              <a:t>It </a:t>
            </a:r>
            <a:r>
              <a:rPr lang="en-IN" dirty="0">
                <a:latin typeface="Baskerville Old Face"/>
                <a:cs typeface="Baskerville Old Face"/>
              </a:rPr>
              <a:t>is also </a:t>
            </a:r>
            <a:r>
              <a:rPr lang="en-IN" spc="-5" dirty="0">
                <a:latin typeface="Baskerville Old Face"/>
                <a:cs typeface="Baskerville Old Face"/>
              </a:rPr>
              <a:t>called the </a:t>
            </a:r>
            <a:r>
              <a:rPr lang="en-IN" spc="-10" dirty="0">
                <a:latin typeface="Baskerville Old Face"/>
                <a:cs typeface="Baskerville Old Face"/>
              </a:rPr>
              <a:t>base  </a:t>
            </a:r>
            <a:r>
              <a:rPr lang="en-IN" spc="-5" dirty="0">
                <a:latin typeface="Baskerville Old Face"/>
                <a:cs typeface="Baskerville Old Face"/>
              </a:rPr>
              <a:t>plate. </a:t>
            </a:r>
            <a:r>
              <a:rPr lang="en-IN" b="1" dirty="0">
                <a:latin typeface="Baskerville Old Face"/>
                <a:cs typeface="Baskerville Old Face"/>
              </a:rPr>
              <a:t>Three foot screws are secured </a:t>
            </a:r>
            <a:r>
              <a:rPr lang="en-IN" b="1" spc="-5" dirty="0">
                <a:latin typeface="Baskerville Old Face"/>
                <a:cs typeface="Baskerville Old Face"/>
              </a:rPr>
              <a:t>to</a:t>
            </a:r>
            <a:r>
              <a:rPr lang="en-IN" b="1" spc="20" dirty="0">
                <a:latin typeface="Baskerville Old Face"/>
                <a:cs typeface="Baskerville Old Face"/>
              </a:rPr>
              <a:t> </a:t>
            </a:r>
            <a:r>
              <a:rPr lang="en-IN" b="1" spc="-5" dirty="0">
                <a:latin typeface="Baskerville Old Face"/>
                <a:cs typeface="Baskerville Old Face"/>
              </a:rPr>
              <a:t>this </a:t>
            </a:r>
            <a:r>
              <a:rPr lang="en-IN" b="1" dirty="0">
                <a:latin typeface="Baskerville Old Face"/>
                <a:cs typeface="Baskerville Old Face"/>
              </a:rPr>
              <a:t>plate by means </a:t>
            </a:r>
            <a:r>
              <a:rPr lang="en-IN" b="1" spc="-5" dirty="0">
                <a:latin typeface="Baskerville Old Face"/>
                <a:cs typeface="Baskerville Old Face"/>
              </a:rPr>
              <a:t>o</a:t>
            </a:r>
            <a:r>
              <a:rPr lang="en-IN" b="1" dirty="0">
                <a:latin typeface="Baskerville Old Face"/>
                <a:cs typeface="Baskerville Old Face"/>
              </a:rPr>
              <a:t>f a </a:t>
            </a:r>
            <a:r>
              <a:rPr lang="en-IN" b="1" spc="-5" dirty="0">
                <a:latin typeface="Baskerville Old Face"/>
                <a:cs typeface="Baskerville Old Face"/>
              </a:rPr>
              <a:t>ba</a:t>
            </a:r>
            <a:r>
              <a:rPr lang="en-IN" b="1" spc="-20" dirty="0">
                <a:latin typeface="Baskerville Old Face"/>
                <a:cs typeface="Baskerville Old Face"/>
              </a:rPr>
              <a:t>l</a:t>
            </a:r>
            <a:r>
              <a:rPr lang="en-IN" b="1" spc="-5" dirty="0">
                <a:latin typeface="Baskerville Old Face"/>
                <a:cs typeface="Baskerville Old Face"/>
              </a:rPr>
              <a:t>l </a:t>
            </a:r>
            <a:r>
              <a:rPr lang="en-IN" b="1" spc="-15" dirty="0">
                <a:latin typeface="Baskerville Old Face"/>
                <a:cs typeface="Baskerville Old Face"/>
              </a:rPr>
              <a:t>a</a:t>
            </a:r>
            <a:r>
              <a:rPr lang="en-IN" b="1" dirty="0">
                <a:latin typeface="Baskerville Old Face"/>
                <a:cs typeface="Baskerville Old Face"/>
              </a:rPr>
              <a:t>nd socket </a:t>
            </a:r>
            <a:r>
              <a:rPr lang="en-IN" b="1" spc="-5" dirty="0">
                <a:latin typeface="Baskerville Old Face"/>
                <a:cs typeface="Baskerville Old Face"/>
              </a:rPr>
              <a:t>ar</a:t>
            </a:r>
            <a:r>
              <a:rPr lang="en-IN" b="1" spc="-15" dirty="0">
                <a:latin typeface="Baskerville Old Face"/>
                <a:cs typeface="Baskerville Old Face"/>
              </a:rPr>
              <a:t>r</a:t>
            </a:r>
            <a:r>
              <a:rPr lang="en-IN" b="1" dirty="0">
                <a:latin typeface="Baskerville Old Face"/>
                <a:cs typeface="Baskerville Old Face"/>
              </a:rPr>
              <a:t>angemen</a:t>
            </a:r>
            <a:r>
              <a:rPr lang="en-IN" b="1" spc="15" dirty="0">
                <a:latin typeface="Baskerville Old Face"/>
                <a:cs typeface="Baskerville Old Face"/>
              </a:rPr>
              <a:t>t</a:t>
            </a:r>
            <a:r>
              <a:rPr lang="en-IN" b="1" spc="-5" dirty="0">
                <a:latin typeface="Baskerville Old Face"/>
                <a:cs typeface="Baskerville Old Face"/>
              </a:rPr>
              <a:t>.</a:t>
            </a:r>
          </a:p>
          <a:p>
            <a:pPr marL="355600" marR="5080" algn="just">
              <a:lnSpc>
                <a:spcPts val="3460"/>
              </a:lnSpc>
              <a:spcBef>
                <a:spcPts val="819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spc="-5" dirty="0">
                <a:latin typeface="Baskerville Old Face"/>
                <a:cs typeface="Baskerville Old Face"/>
              </a:rPr>
              <a:t>A</a:t>
            </a:r>
            <a:r>
              <a:rPr lang="en-IN" spc="-15" dirty="0">
                <a:latin typeface="Baskerville Old Face"/>
                <a:cs typeface="Baskerville Old Face"/>
              </a:rPr>
              <a:t>n</a:t>
            </a:r>
            <a:r>
              <a:rPr lang="en-IN" dirty="0">
                <a:latin typeface="Baskerville Old Face"/>
                <a:cs typeface="Baskerville Old Face"/>
              </a:rPr>
              <a:t>d </a:t>
            </a:r>
            <a:r>
              <a:rPr lang="en-IN" spc="-5" dirty="0">
                <a:latin typeface="Baskerville Old Face"/>
                <a:cs typeface="Baskerville Old Face"/>
              </a:rPr>
              <a:t>th</a:t>
            </a:r>
            <a:r>
              <a:rPr lang="en-IN" dirty="0">
                <a:latin typeface="Baskerville Old Face"/>
                <a:cs typeface="Baskerville Old Face"/>
              </a:rPr>
              <a:t>e </a:t>
            </a:r>
            <a:r>
              <a:rPr lang="en-IN" b="1" dirty="0">
                <a:latin typeface="Baskerville Old Face"/>
                <a:cs typeface="Baskerville Old Face"/>
              </a:rPr>
              <a:t>upp</a:t>
            </a:r>
            <a:r>
              <a:rPr lang="en-IN" b="1" spc="-15" dirty="0">
                <a:latin typeface="Baskerville Old Face"/>
                <a:cs typeface="Baskerville Old Face"/>
              </a:rPr>
              <a:t>e</a:t>
            </a:r>
            <a:r>
              <a:rPr lang="en-IN" b="1" spc="-5" dirty="0">
                <a:latin typeface="Baskerville Old Face"/>
                <a:cs typeface="Baskerville Old Face"/>
              </a:rPr>
              <a:t>r</a:t>
            </a:r>
            <a:r>
              <a:rPr lang="en-IN" b="1" dirty="0">
                <a:latin typeface="Baskerville Old Face"/>
                <a:cs typeface="Baskerville Old Face"/>
              </a:rPr>
              <a:t>	 </a:t>
            </a:r>
            <a:r>
              <a:rPr lang="en-IN" b="1" spc="-5" dirty="0">
                <a:latin typeface="Baskerville Old Face"/>
                <a:cs typeface="Baskerville Old Face"/>
              </a:rPr>
              <a:t>th</a:t>
            </a:r>
            <a:r>
              <a:rPr lang="en-IN" b="1" spc="-15" dirty="0">
                <a:latin typeface="Baskerville Old Face"/>
                <a:cs typeface="Baskerville Old Face"/>
              </a:rPr>
              <a:t>r</a:t>
            </a:r>
            <a:r>
              <a:rPr lang="en-IN" b="1" dirty="0">
                <a:latin typeface="Baskerville Old Face"/>
                <a:cs typeface="Baskerville Old Face"/>
              </a:rPr>
              <a:t>eaded </a:t>
            </a:r>
            <a:r>
              <a:rPr lang="en-IN" b="1" spc="-10" dirty="0">
                <a:latin typeface="Baskerville Old Face"/>
                <a:cs typeface="Baskerville Old Face"/>
              </a:rPr>
              <a:t>p</a:t>
            </a:r>
            <a:r>
              <a:rPr lang="en-IN" b="1" spc="-5" dirty="0">
                <a:latin typeface="Baskerville Old Face"/>
                <a:cs typeface="Baskerville Old Face"/>
              </a:rPr>
              <a:t>art </a:t>
            </a:r>
            <a:r>
              <a:rPr lang="en-IN" dirty="0">
                <a:latin typeface="Baskerville Old Face"/>
                <a:cs typeface="Baskerville Old Face"/>
              </a:rPr>
              <a:t>passes </a:t>
            </a:r>
            <a:r>
              <a:rPr lang="en-IN" spc="-5" dirty="0">
                <a:latin typeface="Baskerville Old Face"/>
                <a:cs typeface="Baskerville Old Face"/>
              </a:rPr>
              <a:t>through the threaded </a:t>
            </a:r>
            <a:r>
              <a:rPr lang="en-IN" dirty="0">
                <a:latin typeface="Baskerville Old Face"/>
                <a:cs typeface="Baskerville Old Face"/>
              </a:rPr>
              <a:t>hole </a:t>
            </a:r>
            <a:r>
              <a:rPr lang="en-IN" spc="-5" dirty="0">
                <a:latin typeface="Baskerville Old Face"/>
                <a:cs typeface="Baskerville Old Face"/>
              </a:rPr>
              <a:t>in the tribrach  </a:t>
            </a:r>
            <a:r>
              <a:rPr lang="en-IN" dirty="0">
                <a:latin typeface="Baskerville Old Face"/>
                <a:cs typeface="Baskerville Old Face"/>
              </a:rPr>
              <a:t>plate.</a:t>
            </a:r>
          </a:p>
          <a:p>
            <a:pPr marL="355600" marR="5080" algn="just">
              <a:lnSpc>
                <a:spcPts val="3460"/>
              </a:lnSpc>
              <a:spcBef>
                <a:spcPts val="819"/>
              </a:spcBef>
              <a:buFont typeface="Arial"/>
              <a:buChar char="•"/>
              <a:tabLst>
                <a:tab pos="355600" algn="l"/>
              </a:tabLst>
            </a:pPr>
            <a:endParaRPr lang="en-IN" dirty="0">
              <a:latin typeface="Baskerville Old Face"/>
              <a:cs typeface="Baskerville Old Face"/>
            </a:endParaRPr>
          </a:p>
          <a:p>
            <a:pPr marL="355600" marR="5080" algn="just">
              <a:lnSpc>
                <a:spcPts val="3460"/>
              </a:lnSpc>
              <a:spcBef>
                <a:spcPts val="819"/>
              </a:spcBef>
              <a:buFont typeface="Arial"/>
              <a:buChar char="•"/>
              <a:tabLst>
                <a:tab pos="355600" algn="l"/>
              </a:tabLst>
            </a:pPr>
            <a:endParaRPr lang="en-IN" dirty="0">
              <a:latin typeface="Baskerville Old Face"/>
              <a:cs typeface="Baskerville Old Face"/>
            </a:endParaRPr>
          </a:p>
          <a:p>
            <a:pPr marL="355600" marR="5080" algn="just">
              <a:lnSpc>
                <a:spcPts val="3460"/>
              </a:lnSpc>
              <a:spcBef>
                <a:spcPts val="819"/>
              </a:spcBef>
              <a:buFont typeface="Arial"/>
              <a:buChar char="•"/>
              <a:tabLst>
                <a:tab pos="355600" algn="l"/>
              </a:tabLst>
            </a:pPr>
            <a:endParaRPr lang="en-IN" dirty="0">
              <a:latin typeface="Baskerville Old Face"/>
              <a:cs typeface="Baskerville Old Face"/>
            </a:endParaRP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9B197E8-FC15-41A0-A893-0190FF6F9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936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en-US" dirty="0" smtClean="0"/>
              <a:t>Thank You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314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647</Words>
  <Application>Microsoft Office PowerPoint</Application>
  <PresentationFormat>On-screen Show (4:3)</PresentationFormat>
  <Paragraphs>131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UNIT II  THEODOLITE AND TACHEOMETRIC SURVEYING </vt:lpstr>
      <vt:lpstr>THEODOLITE SURVEYING </vt:lpstr>
      <vt:lpstr>PowerPoint Presentation</vt:lpstr>
      <vt:lpstr>PowerPoint Presentation</vt:lpstr>
      <vt:lpstr>CLASSIFICATION OF THEODOLITES </vt:lpstr>
      <vt:lpstr>CLASSIFICATION OF THEODOLITES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Optical Plummet</vt:lpstr>
      <vt:lpstr>PowerPoint Presentation</vt:lpstr>
      <vt:lpstr>The Transit Theodolite</vt:lpstr>
      <vt:lpstr>PowerPoint Presentation</vt:lpstr>
      <vt:lpstr>Axis of Theodolite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civil-33</dc:creator>
  <cp:lastModifiedBy>civil-33</cp:lastModifiedBy>
  <cp:revision>10</cp:revision>
  <dcterms:created xsi:type="dcterms:W3CDTF">2006-08-16T00:00:00Z</dcterms:created>
  <dcterms:modified xsi:type="dcterms:W3CDTF">2019-12-12T08:19:24Z</dcterms:modified>
</cp:coreProperties>
</file>