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80" r:id="rId3"/>
    <p:sldId id="281" r:id="rId4"/>
    <p:sldId id="282" r:id="rId5"/>
    <p:sldId id="283" r:id="rId6"/>
    <p:sldId id="284" r:id="rId7"/>
    <p:sldId id="285" r:id="rId8"/>
    <p:sldId id="286" r:id="rId9"/>
    <p:sldId id="287" r:id="rId10"/>
    <p:sldId id="288" r:id="rId11"/>
    <p:sldId id="290" r:id="rId12"/>
    <p:sldId id="291" r:id="rId13"/>
    <p:sldId id="292" r:id="rId14"/>
    <p:sldId id="293" r:id="rId15"/>
    <p:sldId id="294" r:id="rId16"/>
    <p:sldId id="295" r:id="rId17"/>
    <p:sldId id="296" r:id="rId18"/>
    <p:sldId id="297" r:id="rId19"/>
    <p:sldId id="298" r:id="rId20"/>
    <p:sldId id="299" r:id="rId21"/>
    <p:sldId id="279"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0BE3E6-6F05-4C50-9973-8819445F2699}" type="datetimeFigureOut">
              <a:rPr lang="en-IN" smtClean="0"/>
              <a:t>12-12-2019</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67A62B-4784-4498-B0F9-1D04D105E698}" type="slidenum">
              <a:rPr lang="en-IN" smtClean="0"/>
              <a:t>‹#›</a:t>
            </a:fld>
            <a:endParaRPr lang="en-IN"/>
          </a:p>
        </p:txBody>
      </p:sp>
    </p:spTree>
    <p:extLst>
      <p:ext uri="{BB962C8B-B14F-4D97-AF65-F5344CB8AC3E}">
        <p14:creationId xmlns:p14="http://schemas.microsoft.com/office/powerpoint/2010/main" val="3361721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C44FAE0-B822-43C8-A066-592B0A582255}" type="datetime1">
              <a:rPr lang="en-US" smtClean="0"/>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4BFF03-9A3E-47DB-8CAA-376604492546}" type="datetime1">
              <a:rPr lang="en-US" smtClean="0"/>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658348-45F4-4AA2-A95F-05C1A347B4BD}" type="datetime1">
              <a:rPr lang="en-US" smtClean="0"/>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412B783-3E61-4FDD-A7A4-31B5DAECA76A}" type="datetime1">
              <a:rPr lang="en-US" smtClean="0"/>
              <a:t>12/12/2019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6A4840-3BD8-4266-83B2-CA6FCD7AB14D}" type="datetime1">
              <a:rPr lang="en-US" smtClean="0"/>
              <a:t>12/12/2019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F5DE03-2337-4173-9CBF-73699E3EAD75}" type="datetime1">
              <a:rPr lang="en-US" smtClean="0"/>
              <a:t>12/12/2019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7D7343-B1EF-47E1-9AD9-67A7E520EDE5}" type="datetime1">
              <a:rPr lang="en-US" smtClean="0"/>
              <a:t>12/12/2019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703008-7D9B-49A2-BB9E-0F388BDCF9CB}" type="datetime1">
              <a:rPr lang="en-US" smtClean="0"/>
              <a:t>12/12/2019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BBAD62-002D-462C-B9F0-DEBF1C46EEB8}" type="datetime1">
              <a:rPr lang="en-US" smtClean="0"/>
              <a:t>12/12/2019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32F431-4FEB-41D6-ABF7-559BCA30BD34}" type="datetime1">
              <a:rPr lang="en-US" smtClean="0"/>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F1F7EA-8F26-4566-B766-F3D1129EDD5F}" type="datetime1">
              <a:rPr lang="en-US" smtClean="0"/>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A1B1D3-AB3D-49F1-A489-DDFE7443F97C}" type="datetime1">
              <a:rPr lang="en-US" smtClean="0"/>
              <a:t>12/12/2019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IN" b="1" dirty="0">
                <a:solidFill>
                  <a:schemeClr val="bg2">
                    <a:lumMod val="25000"/>
                  </a:schemeClr>
                </a:solidFill>
                <a:latin typeface="Constantia" pitchFamily="18" charset="0"/>
              </a:rPr>
              <a:t>UNIT III </a:t>
            </a:r>
            <a:r>
              <a:rPr lang="en-IN" b="1" dirty="0" smtClean="0">
                <a:solidFill>
                  <a:schemeClr val="bg2">
                    <a:lumMod val="25000"/>
                  </a:schemeClr>
                </a:solidFill>
                <a:latin typeface="Constantia" pitchFamily="18" charset="0"/>
              </a:rPr>
              <a:t/>
            </a:r>
            <a:br>
              <a:rPr lang="en-IN" b="1" dirty="0" smtClean="0">
                <a:solidFill>
                  <a:schemeClr val="bg2">
                    <a:lumMod val="25000"/>
                  </a:schemeClr>
                </a:solidFill>
                <a:latin typeface="Constantia" pitchFamily="18" charset="0"/>
              </a:rPr>
            </a:br>
            <a:r>
              <a:rPr lang="en-IN" b="1" dirty="0" smtClean="0">
                <a:solidFill>
                  <a:schemeClr val="bg2">
                    <a:lumMod val="25000"/>
                  </a:schemeClr>
                </a:solidFill>
                <a:latin typeface="Constantia" pitchFamily="18" charset="0"/>
              </a:rPr>
              <a:t>CONTROL </a:t>
            </a:r>
            <a:r>
              <a:rPr lang="en-IN" b="1" dirty="0">
                <a:solidFill>
                  <a:schemeClr val="bg2">
                    <a:lumMod val="25000"/>
                  </a:schemeClr>
                </a:solidFill>
                <a:latin typeface="Constantia" pitchFamily="18" charset="0"/>
              </a:rPr>
              <a:t>SURVEYING AND </a:t>
            </a:r>
            <a:r>
              <a:rPr lang="en-IN" b="1" dirty="0" smtClean="0">
                <a:solidFill>
                  <a:schemeClr val="bg2">
                    <a:lumMod val="25000"/>
                  </a:schemeClr>
                </a:solidFill>
                <a:latin typeface="Constantia" pitchFamily="18" charset="0"/>
              </a:rPr>
              <a:t>ADJUSTMENT</a:t>
            </a:r>
            <a:endParaRPr lang="en-IN" dirty="0">
              <a:solidFill>
                <a:schemeClr val="bg2">
                  <a:lumMod val="25000"/>
                </a:schemeClr>
              </a:solidFill>
              <a:latin typeface="Constantia"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126841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93444" y="472186"/>
            <a:ext cx="6713855" cy="650875"/>
          </a:xfrm>
          <a:prstGeom prst="rect">
            <a:avLst/>
          </a:prstGeom>
        </p:spPr>
        <p:txBody>
          <a:bodyPr vert="horz" wrap="square" lIns="0" tIns="13335" rIns="0" bIns="0" rtlCol="0">
            <a:spAutoFit/>
          </a:bodyPr>
          <a:lstStyle/>
          <a:p>
            <a:pPr marL="12700">
              <a:lnSpc>
                <a:spcPct val="100000"/>
              </a:lnSpc>
              <a:spcBef>
                <a:spcPts val="105"/>
              </a:spcBef>
            </a:pPr>
            <a:r>
              <a:rPr sz="4100" spc="-35" dirty="0">
                <a:solidFill>
                  <a:srgbClr val="6F2F9F"/>
                </a:solidFill>
              </a:rPr>
              <a:t>Temporary </a:t>
            </a:r>
            <a:r>
              <a:rPr sz="4100" dirty="0">
                <a:solidFill>
                  <a:srgbClr val="6F2F9F"/>
                </a:solidFill>
              </a:rPr>
              <a:t>Adjustment of</a:t>
            </a:r>
            <a:r>
              <a:rPr sz="4100" spc="-275" dirty="0">
                <a:solidFill>
                  <a:srgbClr val="6F2F9F"/>
                </a:solidFill>
              </a:rPr>
              <a:t> </a:t>
            </a:r>
            <a:r>
              <a:rPr sz="4100" dirty="0">
                <a:solidFill>
                  <a:srgbClr val="6F2F9F"/>
                </a:solidFill>
              </a:rPr>
              <a:t>Level</a:t>
            </a:r>
            <a:endParaRPr sz="4100" dirty="0"/>
          </a:p>
        </p:txBody>
      </p:sp>
      <p:sp>
        <p:nvSpPr>
          <p:cNvPr id="3" name="object 3"/>
          <p:cNvSpPr txBox="1"/>
          <p:nvPr/>
        </p:nvSpPr>
        <p:spPr>
          <a:xfrm>
            <a:off x="688340" y="1316242"/>
            <a:ext cx="7009765" cy="3546475"/>
          </a:xfrm>
          <a:prstGeom prst="rect">
            <a:avLst/>
          </a:prstGeom>
        </p:spPr>
        <p:txBody>
          <a:bodyPr vert="horz" wrap="square" lIns="0" tIns="88265" rIns="0" bIns="0" rtlCol="0">
            <a:spAutoFit/>
          </a:bodyPr>
          <a:lstStyle/>
          <a:p>
            <a:pPr marL="527685" indent="-514984">
              <a:lnSpc>
                <a:spcPct val="100000"/>
              </a:lnSpc>
              <a:spcBef>
                <a:spcPts val="695"/>
              </a:spcBef>
              <a:buClr>
                <a:srgbClr val="D24717"/>
              </a:buClr>
              <a:buSzPct val="83928"/>
              <a:buAutoNum type="arabicPeriod"/>
              <a:tabLst>
                <a:tab pos="527685" algn="l"/>
                <a:tab pos="528320" algn="l"/>
              </a:tabLst>
            </a:pPr>
            <a:r>
              <a:rPr sz="2800" spc="-5" dirty="0">
                <a:solidFill>
                  <a:srgbClr val="001F5F"/>
                </a:solidFill>
                <a:latin typeface="Times New Roman"/>
                <a:cs typeface="Times New Roman"/>
              </a:rPr>
              <a:t>Selection of suitable</a:t>
            </a:r>
            <a:r>
              <a:rPr sz="2800" spc="-30" dirty="0">
                <a:solidFill>
                  <a:srgbClr val="001F5F"/>
                </a:solidFill>
                <a:latin typeface="Times New Roman"/>
                <a:cs typeface="Times New Roman"/>
              </a:rPr>
              <a:t> </a:t>
            </a:r>
            <a:r>
              <a:rPr sz="2800" dirty="0">
                <a:solidFill>
                  <a:srgbClr val="001F5F"/>
                </a:solidFill>
                <a:latin typeface="Times New Roman"/>
                <a:cs typeface="Times New Roman"/>
              </a:rPr>
              <a:t>position</a:t>
            </a:r>
            <a:endParaRPr sz="2800" dirty="0">
              <a:latin typeface="Times New Roman"/>
              <a:cs typeface="Times New Roman"/>
            </a:endParaRPr>
          </a:p>
          <a:p>
            <a:pPr marL="527685" indent="-514984">
              <a:lnSpc>
                <a:spcPct val="100000"/>
              </a:lnSpc>
              <a:spcBef>
                <a:spcPts val="600"/>
              </a:spcBef>
              <a:buClr>
                <a:srgbClr val="D24717"/>
              </a:buClr>
              <a:buSzPct val="83928"/>
              <a:buAutoNum type="arabicPeriod"/>
              <a:tabLst>
                <a:tab pos="527685" algn="l"/>
                <a:tab pos="528320" algn="l"/>
              </a:tabLst>
            </a:pPr>
            <a:r>
              <a:rPr sz="2800" dirty="0">
                <a:solidFill>
                  <a:srgbClr val="001F5F"/>
                </a:solidFill>
                <a:latin typeface="Times New Roman"/>
                <a:cs typeface="Times New Roman"/>
              </a:rPr>
              <a:t>Fixing </a:t>
            </a:r>
            <a:r>
              <a:rPr sz="2800" spc="-5" dirty="0">
                <a:solidFill>
                  <a:srgbClr val="001F5F"/>
                </a:solidFill>
                <a:latin typeface="Times New Roman"/>
                <a:cs typeface="Times New Roman"/>
              </a:rPr>
              <a:t>level with </a:t>
            </a:r>
            <a:r>
              <a:rPr sz="2800" dirty="0">
                <a:solidFill>
                  <a:srgbClr val="001F5F"/>
                </a:solidFill>
                <a:latin typeface="Times New Roman"/>
                <a:cs typeface="Times New Roman"/>
              </a:rPr>
              <a:t>tripod</a:t>
            </a:r>
            <a:r>
              <a:rPr sz="2800" spc="-45" dirty="0">
                <a:solidFill>
                  <a:srgbClr val="001F5F"/>
                </a:solidFill>
                <a:latin typeface="Times New Roman"/>
                <a:cs typeface="Times New Roman"/>
              </a:rPr>
              <a:t> </a:t>
            </a:r>
            <a:r>
              <a:rPr sz="2800" spc="-5" dirty="0">
                <a:solidFill>
                  <a:srgbClr val="001F5F"/>
                </a:solidFill>
                <a:latin typeface="Times New Roman"/>
                <a:cs typeface="Times New Roman"/>
              </a:rPr>
              <a:t>stand</a:t>
            </a:r>
            <a:endParaRPr sz="2800" dirty="0">
              <a:latin typeface="Times New Roman"/>
              <a:cs typeface="Times New Roman"/>
            </a:endParaRPr>
          </a:p>
          <a:p>
            <a:pPr marL="527685" indent="-514984">
              <a:lnSpc>
                <a:spcPct val="100000"/>
              </a:lnSpc>
              <a:spcBef>
                <a:spcPts val="605"/>
              </a:spcBef>
              <a:buClr>
                <a:srgbClr val="D24717"/>
              </a:buClr>
              <a:buSzPct val="83928"/>
              <a:buAutoNum type="arabicPeriod"/>
              <a:tabLst>
                <a:tab pos="527685" algn="l"/>
                <a:tab pos="528320" algn="l"/>
              </a:tabLst>
            </a:pPr>
            <a:r>
              <a:rPr sz="2800" spc="-5" dirty="0">
                <a:solidFill>
                  <a:srgbClr val="001F5F"/>
                </a:solidFill>
                <a:latin typeface="Times New Roman"/>
                <a:cs typeface="Times New Roman"/>
              </a:rPr>
              <a:t>Approximate levelling by legs of </a:t>
            </a:r>
            <a:r>
              <a:rPr sz="2800" dirty="0">
                <a:solidFill>
                  <a:srgbClr val="001F5F"/>
                </a:solidFill>
                <a:latin typeface="Times New Roman"/>
                <a:cs typeface="Times New Roman"/>
              </a:rPr>
              <a:t>tripod</a:t>
            </a:r>
            <a:r>
              <a:rPr sz="2800" spc="-25" dirty="0">
                <a:solidFill>
                  <a:srgbClr val="001F5F"/>
                </a:solidFill>
                <a:latin typeface="Times New Roman"/>
                <a:cs typeface="Times New Roman"/>
              </a:rPr>
              <a:t> </a:t>
            </a:r>
            <a:r>
              <a:rPr sz="2800" spc="-5" dirty="0">
                <a:solidFill>
                  <a:srgbClr val="001F5F"/>
                </a:solidFill>
                <a:latin typeface="Times New Roman"/>
                <a:cs typeface="Times New Roman"/>
              </a:rPr>
              <a:t>stand</a:t>
            </a:r>
            <a:endParaRPr sz="2800" dirty="0">
              <a:latin typeface="Times New Roman"/>
              <a:cs typeface="Times New Roman"/>
            </a:endParaRPr>
          </a:p>
          <a:p>
            <a:pPr marL="527685" indent="-514984">
              <a:lnSpc>
                <a:spcPct val="100000"/>
              </a:lnSpc>
              <a:spcBef>
                <a:spcPts val="600"/>
              </a:spcBef>
              <a:buClr>
                <a:srgbClr val="D24717"/>
              </a:buClr>
              <a:buSzPct val="83928"/>
              <a:buAutoNum type="arabicPeriod"/>
              <a:tabLst>
                <a:tab pos="527685" algn="l"/>
                <a:tab pos="528320" algn="l"/>
              </a:tabLst>
            </a:pPr>
            <a:r>
              <a:rPr sz="2800" spc="-5" dirty="0">
                <a:solidFill>
                  <a:srgbClr val="001F5F"/>
                </a:solidFill>
                <a:latin typeface="Times New Roman"/>
                <a:cs typeface="Times New Roman"/>
              </a:rPr>
              <a:t>Perfect levelling by foot</a:t>
            </a:r>
            <a:r>
              <a:rPr sz="2800" spc="-20" dirty="0">
                <a:solidFill>
                  <a:srgbClr val="001F5F"/>
                </a:solidFill>
                <a:latin typeface="Times New Roman"/>
                <a:cs typeface="Times New Roman"/>
              </a:rPr>
              <a:t> </a:t>
            </a:r>
            <a:r>
              <a:rPr sz="2800" spc="-5" dirty="0">
                <a:solidFill>
                  <a:srgbClr val="001F5F"/>
                </a:solidFill>
                <a:latin typeface="Times New Roman"/>
                <a:cs typeface="Times New Roman"/>
              </a:rPr>
              <a:t>screws</a:t>
            </a:r>
            <a:endParaRPr sz="2800" dirty="0">
              <a:latin typeface="Times New Roman"/>
              <a:cs typeface="Times New Roman"/>
            </a:endParaRPr>
          </a:p>
          <a:p>
            <a:pPr marL="527685" indent="-514984">
              <a:lnSpc>
                <a:spcPct val="100000"/>
              </a:lnSpc>
              <a:spcBef>
                <a:spcPts val="600"/>
              </a:spcBef>
              <a:buClr>
                <a:srgbClr val="D24717"/>
              </a:buClr>
              <a:buSzPct val="83928"/>
              <a:buAutoNum type="arabicPeriod"/>
              <a:tabLst>
                <a:tab pos="527685" algn="l"/>
                <a:tab pos="528320" algn="l"/>
              </a:tabLst>
            </a:pPr>
            <a:r>
              <a:rPr sz="2800" dirty="0">
                <a:solidFill>
                  <a:srgbClr val="001F5F"/>
                </a:solidFill>
                <a:latin typeface="Times New Roman"/>
                <a:cs typeface="Times New Roman"/>
              </a:rPr>
              <a:t>Focussing </a:t>
            </a:r>
            <a:r>
              <a:rPr sz="2800" spc="-5" dirty="0">
                <a:solidFill>
                  <a:srgbClr val="001F5F"/>
                </a:solidFill>
                <a:latin typeface="Times New Roman"/>
                <a:cs typeface="Times New Roman"/>
              </a:rPr>
              <a:t>the</a:t>
            </a:r>
            <a:r>
              <a:rPr sz="2800" spc="-30" dirty="0">
                <a:solidFill>
                  <a:srgbClr val="001F5F"/>
                </a:solidFill>
                <a:latin typeface="Times New Roman"/>
                <a:cs typeface="Times New Roman"/>
              </a:rPr>
              <a:t> </a:t>
            </a:r>
            <a:r>
              <a:rPr sz="2800" spc="-5" dirty="0">
                <a:solidFill>
                  <a:srgbClr val="001F5F"/>
                </a:solidFill>
                <a:latin typeface="Times New Roman"/>
                <a:cs typeface="Times New Roman"/>
              </a:rPr>
              <a:t>eye-piece</a:t>
            </a:r>
            <a:endParaRPr sz="2800" dirty="0">
              <a:latin typeface="Times New Roman"/>
              <a:cs typeface="Times New Roman"/>
            </a:endParaRPr>
          </a:p>
          <a:p>
            <a:pPr marL="527685" indent="-514984">
              <a:lnSpc>
                <a:spcPct val="100000"/>
              </a:lnSpc>
              <a:spcBef>
                <a:spcPts val="600"/>
              </a:spcBef>
              <a:buClr>
                <a:srgbClr val="D24717"/>
              </a:buClr>
              <a:buSzPct val="83928"/>
              <a:buAutoNum type="arabicPeriod"/>
              <a:tabLst>
                <a:tab pos="527685" algn="l"/>
                <a:tab pos="528320" algn="l"/>
              </a:tabLst>
            </a:pPr>
            <a:r>
              <a:rPr sz="2800" spc="-5" dirty="0">
                <a:solidFill>
                  <a:srgbClr val="001F5F"/>
                </a:solidFill>
                <a:latin typeface="Times New Roman"/>
                <a:cs typeface="Times New Roman"/>
              </a:rPr>
              <a:t>Focussing </a:t>
            </a:r>
            <a:r>
              <a:rPr sz="2800" dirty="0">
                <a:solidFill>
                  <a:srgbClr val="001F5F"/>
                </a:solidFill>
                <a:latin typeface="Times New Roman"/>
                <a:cs typeface="Times New Roman"/>
              </a:rPr>
              <a:t>the </a:t>
            </a:r>
            <a:r>
              <a:rPr sz="2800" spc="-5" dirty="0">
                <a:solidFill>
                  <a:srgbClr val="001F5F"/>
                </a:solidFill>
                <a:latin typeface="Times New Roman"/>
                <a:cs typeface="Times New Roman"/>
              </a:rPr>
              <a:t>object</a:t>
            </a:r>
            <a:r>
              <a:rPr sz="2800" spc="-60" dirty="0">
                <a:solidFill>
                  <a:srgbClr val="001F5F"/>
                </a:solidFill>
                <a:latin typeface="Times New Roman"/>
                <a:cs typeface="Times New Roman"/>
              </a:rPr>
              <a:t> </a:t>
            </a:r>
            <a:r>
              <a:rPr sz="2800" spc="-5" dirty="0">
                <a:solidFill>
                  <a:srgbClr val="001F5F"/>
                </a:solidFill>
                <a:latin typeface="Times New Roman"/>
                <a:cs typeface="Times New Roman"/>
              </a:rPr>
              <a:t>glass</a:t>
            </a:r>
            <a:endParaRPr sz="2800" dirty="0">
              <a:latin typeface="Times New Roman"/>
              <a:cs typeface="Times New Roman"/>
            </a:endParaRPr>
          </a:p>
          <a:p>
            <a:pPr marL="527685" indent="-514984">
              <a:lnSpc>
                <a:spcPct val="100000"/>
              </a:lnSpc>
              <a:spcBef>
                <a:spcPts val="600"/>
              </a:spcBef>
              <a:buClr>
                <a:srgbClr val="D24717"/>
              </a:buClr>
              <a:buSzPct val="83928"/>
              <a:buAutoNum type="arabicPeriod"/>
              <a:tabLst>
                <a:tab pos="527685" algn="l"/>
                <a:tab pos="528320" algn="l"/>
              </a:tabLst>
            </a:pPr>
            <a:r>
              <a:rPr sz="2800" spc="-35" dirty="0">
                <a:solidFill>
                  <a:srgbClr val="001F5F"/>
                </a:solidFill>
                <a:latin typeface="Times New Roman"/>
                <a:cs typeface="Times New Roman"/>
              </a:rPr>
              <a:t>Taking </a:t>
            </a:r>
            <a:r>
              <a:rPr sz="2800" dirty="0">
                <a:solidFill>
                  <a:srgbClr val="001F5F"/>
                </a:solidFill>
                <a:latin typeface="Times New Roman"/>
                <a:cs typeface="Times New Roman"/>
              </a:rPr>
              <a:t>the </a:t>
            </a:r>
            <a:r>
              <a:rPr sz="2800" spc="-15" dirty="0">
                <a:solidFill>
                  <a:srgbClr val="001F5F"/>
                </a:solidFill>
                <a:latin typeface="Times New Roman"/>
                <a:cs typeface="Times New Roman"/>
              </a:rPr>
              <a:t>staff</a:t>
            </a:r>
            <a:r>
              <a:rPr sz="2800" spc="5" dirty="0">
                <a:solidFill>
                  <a:srgbClr val="001F5F"/>
                </a:solidFill>
                <a:latin typeface="Times New Roman"/>
                <a:cs typeface="Times New Roman"/>
              </a:rPr>
              <a:t> </a:t>
            </a:r>
            <a:r>
              <a:rPr sz="2800" spc="-5" dirty="0">
                <a:solidFill>
                  <a:srgbClr val="001F5F"/>
                </a:solidFill>
                <a:latin typeface="Times New Roman"/>
                <a:cs typeface="Times New Roman"/>
              </a:rPr>
              <a:t>readings</a:t>
            </a:r>
            <a:endParaRPr sz="2800" dirty="0">
              <a:latin typeface="Times New Roman"/>
              <a:cs typeface="Times New Roman"/>
            </a:endParaRPr>
          </a:p>
        </p:txBody>
      </p:sp>
      <p:sp>
        <p:nvSpPr>
          <p:cNvPr id="5" name="Slide Number Placeholder 4"/>
          <p:cNvSpPr>
            <a:spLocks noGrp="1"/>
          </p:cNvSpPr>
          <p:nvPr>
            <p:ph type="sldNum" sz="quarter" idx="12"/>
          </p:nvPr>
        </p:nvSpPr>
        <p:spPr/>
        <p:txBody>
          <a:bodyPr/>
          <a:lstStyle/>
          <a:p>
            <a:fld id="{0D6291E4-33CC-49CC-AA0E-F92855DB183F}" type="slidenum">
              <a:rPr lang="en-US" smtClean="0"/>
              <a:t>2</a:t>
            </a:fld>
            <a:endParaRPr lang="en-US"/>
          </a:p>
        </p:txBody>
      </p:sp>
    </p:spTree>
    <p:extLst>
      <p:ext uri="{BB962C8B-B14F-4D97-AF65-F5344CB8AC3E}">
        <p14:creationId xmlns:p14="http://schemas.microsoft.com/office/powerpoint/2010/main" val="2116273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316179"/>
            <a:ext cx="7988934" cy="3677920"/>
          </a:xfrm>
          <a:prstGeom prst="rect">
            <a:avLst/>
          </a:prstGeom>
        </p:spPr>
        <p:txBody>
          <a:bodyPr vert="horz" wrap="square" lIns="0" tIns="97790" rIns="0" bIns="0" rtlCol="0">
            <a:spAutoFit/>
          </a:bodyPr>
          <a:lstStyle/>
          <a:p>
            <a:pPr marL="287020" marR="295910" indent="-274320">
              <a:lnSpc>
                <a:spcPct val="80000"/>
              </a:lnSpc>
              <a:spcBef>
                <a:spcPts val="770"/>
              </a:spcBef>
              <a:buClr>
                <a:srgbClr val="D24717"/>
              </a:buClr>
              <a:buSzPct val="83928"/>
              <a:buFont typeface="Wingdings 2"/>
              <a:buChar char=""/>
              <a:tabLst>
                <a:tab pos="287020" algn="l"/>
              </a:tabLst>
            </a:pPr>
            <a:r>
              <a:rPr sz="2800" spc="-5" dirty="0">
                <a:solidFill>
                  <a:srgbClr val="FF0000"/>
                </a:solidFill>
                <a:latin typeface="Times New Roman"/>
                <a:cs typeface="Times New Roman"/>
              </a:rPr>
              <a:t>Selection of suitable </a:t>
            </a:r>
            <a:r>
              <a:rPr sz="2800" dirty="0">
                <a:solidFill>
                  <a:srgbClr val="FF0000"/>
                </a:solidFill>
                <a:latin typeface="Times New Roman"/>
                <a:cs typeface="Times New Roman"/>
              </a:rPr>
              <a:t>position </a:t>
            </a:r>
            <a:r>
              <a:rPr sz="2800" spc="-5" dirty="0">
                <a:solidFill>
                  <a:srgbClr val="001F5F"/>
                </a:solidFill>
                <a:latin typeface="Times New Roman"/>
                <a:cs typeface="Times New Roman"/>
              </a:rPr>
              <a:t>- </a:t>
            </a:r>
            <a:r>
              <a:rPr sz="2800" spc="-5" dirty="0">
                <a:latin typeface="Times New Roman"/>
                <a:cs typeface="Times New Roman"/>
              </a:rPr>
              <a:t>A sutaible </a:t>
            </a:r>
            <a:r>
              <a:rPr sz="2800" dirty="0">
                <a:latin typeface="Times New Roman"/>
                <a:cs typeface="Times New Roman"/>
              </a:rPr>
              <a:t>position</a:t>
            </a:r>
            <a:r>
              <a:rPr sz="2800" spc="-335" dirty="0">
                <a:latin typeface="Times New Roman"/>
                <a:cs typeface="Times New Roman"/>
              </a:rPr>
              <a:t> </a:t>
            </a:r>
            <a:r>
              <a:rPr sz="2800" spc="-5" dirty="0">
                <a:latin typeface="Times New Roman"/>
                <a:cs typeface="Times New Roman"/>
              </a:rPr>
              <a:t>is  selected </a:t>
            </a:r>
            <a:r>
              <a:rPr sz="2800" dirty="0">
                <a:latin typeface="Times New Roman"/>
                <a:cs typeface="Times New Roman"/>
              </a:rPr>
              <a:t>for </a:t>
            </a:r>
            <a:r>
              <a:rPr sz="2800" spc="-5" dirty="0">
                <a:latin typeface="Times New Roman"/>
                <a:cs typeface="Times New Roman"/>
              </a:rPr>
              <a:t>setting </a:t>
            </a:r>
            <a:r>
              <a:rPr sz="2800" dirty="0">
                <a:latin typeface="Times New Roman"/>
                <a:cs typeface="Times New Roman"/>
              </a:rPr>
              <a:t>the </a:t>
            </a:r>
            <a:r>
              <a:rPr sz="2800" spc="-5" dirty="0">
                <a:latin typeface="Times New Roman"/>
                <a:cs typeface="Times New Roman"/>
              </a:rPr>
              <a:t>level . </a:t>
            </a:r>
            <a:r>
              <a:rPr sz="2800" dirty="0">
                <a:latin typeface="Times New Roman"/>
                <a:cs typeface="Times New Roman"/>
              </a:rPr>
              <a:t>From </a:t>
            </a:r>
            <a:r>
              <a:rPr sz="2800" spc="-5" dirty="0">
                <a:latin typeface="Times New Roman"/>
                <a:cs typeface="Times New Roman"/>
              </a:rPr>
              <a:t>this </a:t>
            </a:r>
            <a:r>
              <a:rPr sz="2800" dirty="0">
                <a:latin typeface="Times New Roman"/>
                <a:cs typeface="Times New Roman"/>
              </a:rPr>
              <a:t>position </a:t>
            </a:r>
            <a:r>
              <a:rPr sz="2800" spc="-5" dirty="0">
                <a:latin typeface="Times New Roman"/>
                <a:cs typeface="Times New Roman"/>
              </a:rPr>
              <a:t>, </a:t>
            </a:r>
            <a:r>
              <a:rPr sz="2800" dirty="0">
                <a:latin typeface="Times New Roman"/>
                <a:cs typeface="Times New Roman"/>
              </a:rPr>
              <a:t>it  </a:t>
            </a:r>
            <a:r>
              <a:rPr sz="2800" spc="-5" dirty="0">
                <a:latin typeface="Times New Roman"/>
                <a:cs typeface="Times New Roman"/>
              </a:rPr>
              <a:t>should be </a:t>
            </a:r>
            <a:r>
              <a:rPr sz="2800" dirty="0">
                <a:latin typeface="Times New Roman"/>
                <a:cs typeface="Times New Roman"/>
              </a:rPr>
              <a:t>possible </a:t>
            </a:r>
            <a:r>
              <a:rPr sz="2800" spc="-5" dirty="0">
                <a:latin typeface="Times New Roman"/>
                <a:cs typeface="Times New Roman"/>
              </a:rPr>
              <a:t>to take the greatest number </a:t>
            </a:r>
            <a:r>
              <a:rPr sz="2800" dirty="0">
                <a:latin typeface="Times New Roman"/>
                <a:cs typeface="Times New Roman"/>
              </a:rPr>
              <a:t>of  </a:t>
            </a:r>
            <a:r>
              <a:rPr sz="2800" spc="-5" dirty="0">
                <a:latin typeface="Times New Roman"/>
                <a:cs typeface="Times New Roman"/>
              </a:rPr>
              <a:t>observation without</a:t>
            </a:r>
            <a:r>
              <a:rPr sz="2800" spc="-35" dirty="0">
                <a:latin typeface="Times New Roman"/>
                <a:cs typeface="Times New Roman"/>
              </a:rPr>
              <a:t> </a:t>
            </a:r>
            <a:r>
              <a:rPr sz="2800" spc="-25" dirty="0">
                <a:latin typeface="Times New Roman"/>
                <a:cs typeface="Times New Roman"/>
              </a:rPr>
              <a:t>difficulty.</a:t>
            </a:r>
            <a:endParaRPr sz="2800">
              <a:latin typeface="Times New Roman"/>
              <a:cs typeface="Times New Roman"/>
            </a:endParaRPr>
          </a:p>
          <a:p>
            <a:pPr>
              <a:lnSpc>
                <a:spcPct val="100000"/>
              </a:lnSpc>
              <a:spcBef>
                <a:spcPts val="35"/>
              </a:spcBef>
              <a:buClr>
                <a:srgbClr val="D24717"/>
              </a:buClr>
              <a:buFont typeface="Wingdings 2"/>
              <a:buChar char=""/>
            </a:pPr>
            <a:endParaRPr sz="3350">
              <a:latin typeface="Times New Roman"/>
              <a:cs typeface="Times New Roman"/>
            </a:endParaRPr>
          </a:p>
          <a:p>
            <a:pPr marL="287020" marR="5080" indent="-274320">
              <a:lnSpc>
                <a:spcPct val="80000"/>
              </a:lnSpc>
              <a:spcBef>
                <a:spcPts val="5"/>
              </a:spcBef>
              <a:buClr>
                <a:srgbClr val="D24717"/>
              </a:buClr>
              <a:buSzPct val="83928"/>
              <a:buFont typeface="Wingdings 2"/>
              <a:buChar char=""/>
              <a:tabLst>
                <a:tab pos="287020" algn="l"/>
              </a:tabLst>
            </a:pPr>
            <a:r>
              <a:rPr sz="2800" dirty="0">
                <a:solidFill>
                  <a:srgbClr val="FF0000"/>
                </a:solidFill>
                <a:latin typeface="Times New Roman"/>
                <a:cs typeface="Times New Roman"/>
              </a:rPr>
              <a:t>Fixing </a:t>
            </a:r>
            <a:r>
              <a:rPr sz="2800" spc="-5" dirty="0">
                <a:solidFill>
                  <a:srgbClr val="FF0000"/>
                </a:solidFill>
                <a:latin typeface="Times New Roman"/>
                <a:cs typeface="Times New Roman"/>
              </a:rPr>
              <a:t>level with </a:t>
            </a:r>
            <a:r>
              <a:rPr sz="2800" dirty="0">
                <a:solidFill>
                  <a:srgbClr val="FF0000"/>
                </a:solidFill>
                <a:latin typeface="Times New Roman"/>
                <a:cs typeface="Times New Roman"/>
              </a:rPr>
              <a:t>tripod </a:t>
            </a:r>
            <a:r>
              <a:rPr sz="2800" spc="-5" dirty="0">
                <a:solidFill>
                  <a:srgbClr val="FF0000"/>
                </a:solidFill>
                <a:latin typeface="Times New Roman"/>
                <a:cs typeface="Times New Roman"/>
              </a:rPr>
              <a:t>stand </a:t>
            </a:r>
            <a:r>
              <a:rPr sz="2800" spc="-5" dirty="0">
                <a:solidFill>
                  <a:srgbClr val="001F5F"/>
                </a:solidFill>
                <a:latin typeface="Times New Roman"/>
                <a:cs typeface="Times New Roman"/>
              </a:rPr>
              <a:t>– </a:t>
            </a:r>
            <a:r>
              <a:rPr sz="2800" dirty="0">
                <a:latin typeface="Times New Roman"/>
                <a:cs typeface="Times New Roman"/>
              </a:rPr>
              <a:t>the tripod </a:t>
            </a:r>
            <a:r>
              <a:rPr sz="2800" spc="-5" dirty="0">
                <a:latin typeface="Times New Roman"/>
                <a:cs typeface="Times New Roman"/>
              </a:rPr>
              <a:t>stand is  placed at the required </a:t>
            </a:r>
            <a:r>
              <a:rPr sz="2800" dirty="0">
                <a:latin typeface="Times New Roman"/>
                <a:cs typeface="Times New Roman"/>
              </a:rPr>
              <a:t>position </a:t>
            </a:r>
            <a:r>
              <a:rPr sz="2800" spc="-5" dirty="0">
                <a:latin typeface="Times New Roman"/>
                <a:cs typeface="Times New Roman"/>
              </a:rPr>
              <a:t>with its </a:t>
            </a:r>
            <a:r>
              <a:rPr sz="2800" spc="-10" dirty="0">
                <a:latin typeface="Times New Roman"/>
                <a:cs typeface="Times New Roman"/>
              </a:rPr>
              <a:t>legs well </a:t>
            </a:r>
            <a:r>
              <a:rPr sz="2800" spc="-5" dirty="0">
                <a:latin typeface="Times New Roman"/>
                <a:cs typeface="Times New Roman"/>
              </a:rPr>
              <a:t>apart,  and pressed firmly into </a:t>
            </a:r>
            <a:r>
              <a:rPr sz="2800" dirty="0">
                <a:latin typeface="Times New Roman"/>
                <a:cs typeface="Times New Roman"/>
              </a:rPr>
              <a:t>the ground. </a:t>
            </a:r>
            <a:r>
              <a:rPr sz="2800" spc="-5" dirty="0">
                <a:latin typeface="Times New Roman"/>
                <a:cs typeface="Times New Roman"/>
              </a:rPr>
              <a:t>The level is </a:t>
            </a:r>
            <a:r>
              <a:rPr sz="2800" dirty="0">
                <a:latin typeface="Times New Roman"/>
                <a:cs typeface="Times New Roman"/>
              </a:rPr>
              <a:t>fixed  </a:t>
            </a:r>
            <a:r>
              <a:rPr sz="2800" spc="-5" dirty="0">
                <a:latin typeface="Times New Roman"/>
                <a:cs typeface="Times New Roman"/>
              </a:rPr>
              <a:t>on the </a:t>
            </a:r>
            <a:r>
              <a:rPr sz="2800" dirty="0">
                <a:latin typeface="Times New Roman"/>
                <a:cs typeface="Times New Roman"/>
              </a:rPr>
              <a:t>tripod </a:t>
            </a:r>
            <a:r>
              <a:rPr sz="2800" spc="-5" dirty="0">
                <a:latin typeface="Times New Roman"/>
                <a:cs typeface="Times New Roman"/>
              </a:rPr>
              <a:t>stand according to </a:t>
            </a:r>
            <a:r>
              <a:rPr sz="2800" dirty="0">
                <a:latin typeface="Times New Roman"/>
                <a:cs typeface="Times New Roman"/>
              </a:rPr>
              <a:t>the fixing  </a:t>
            </a:r>
            <a:r>
              <a:rPr sz="2800" spc="-5" dirty="0">
                <a:latin typeface="Times New Roman"/>
                <a:cs typeface="Times New Roman"/>
              </a:rPr>
              <a:t>arrangement</a:t>
            </a:r>
            <a:r>
              <a:rPr sz="2800" dirty="0">
                <a:latin typeface="Times New Roman"/>
                <a:cs typeface="Times New Roman"/>
              </a:rPr>
              <a:t> provided.</a:t>
            </a:r>
            <a:endParaRPr sz="2800">
              <a:latin typeface="Times New Roman"/>
              <a:cs typeface="Times New Roman"/>
            </a:endParaRPr>
          </a:p>
        </p:txBody>
      </p:sp>
      <p:sp>
        <p:nvSpPr>
          <p:cNvPr id="4" name="Slide Number Placeholder 3"/>
          <p:cNvSpPr>
            <a:spLocks noGrp="1"/>
          </p:cNvSpPr>
          <p:nvPr>
            <p:ph type="sldNum" sz="quarter" idx="12"/>
          </p:nvPr>
        </p:nvSpPr>
        <p:spPr/>
        <p:txBody>
          <a:bodyPr/>
          <a:lstStyle/>
          <a:p>
            <a:fld id="{0D6291E4-33CC-49CC-AA0E-F92855DB183F}" type="slidenum">
              <a:rPr lang="en-US" smtClean="0"/>
              <a:t>3</a:t>
            </a:fld>
            <a:endParaRPr lang="en-US"/>
          </a:p>
        </p:txBody>
      </p:sp>
    </p:spTree>
    <p:extLst>
      <p:ext uri="{BB962C8B-B14F-4D97-AF65-F5344CB8AC3E}">
        <p14:creationId xmlns:p14="http://schemas.microsoft.com/office/powerpoint/2010/main" val="1728428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444" y="1471929"/>
            <a:ext cx="7443470" cy="2583180"/>
          </a:xfrm>
          <a:prstGeom prst="rect">
            <a:avLst/>
          </a:prstGeom>
        </p:spPr>
        <p:txBody>
          <a:bodyPr vert="horz" wrap="square" lIns="0" tIns="12700" rIns="0" bIns="0" rtlCol="0">
            <a:spAutoFit/>
          </a:bodyPr>
          <a:lstStyle/>
          <a:p>
            <a:pPr marL="286385" marR="5080" indent="-273685">
              <a:lnSpc>
                <a:spcPct val="99900"/>
              </a:lnSpc>
              <a:spcBef>
                <a:spcPts val="100"/>
              </a:spcBef>
              <a:buClr>
                <a:srgbClr val="D24717"/>
              </a:buClr>
              <a:buSzPct val="83928"/>
              <a:buFont typeface="Wingdings 2"/>
              <a:buChar char=""/>
              <a:tabLst>
                <a:tab pos="287020" algn="l"/>
              </a:tabLst>
            </a:pPr>
            <a:r>
              <a:rPr sz="2800" spc="-5" dirty="0">
                <a:solidFill>
                  <a:srgbClr val="FF0000"/>
                </a:solidFill>
                <a:latin typeface="Arial"/>
                <a:cs typeface="Arial"/>
              </a:rPr>
              <a:t>Approximate levelling by legs of tripod </a:t>
            </a:r>
            <a:r>
              <a:rPr sz="2800" spc="10" dirty="0">
                <a:solidFill>
                  <a:srgbClr val="FF0000"/>
                </a:solidFill>
                <a:latin typeface="Arial"/>
                <a:cs typeface="Arial"/>
              </a:rPr>
              <a:t>stand- </a:t>
            </a:r>
            <a:r>
              <a:rPr sz="2800" spc="10" dirty="0">
                <a:latin typeface="Arial"/>
                <a:cs typeface="Arial"/>
              </a:rPr>
              <a:t> </a:t>
            </a:r>
            <a:r>
              <a:rPr sz="2800" spc="-5" dirty="0">
                <a:latin typeface="Times New Roman"/>
                <a:cs typeface="Times New Roman"/>
              </a:rPr>
              <a:t>the </a:t>
            </a:r>
            <a:r>
              <a:rPr sz="2800" dirty="0">
                <a:latin typeface="Times New Roman"/>
                <a:cs typeface="Times New Roman"/>
              </a:rPr>
              <a:t>foot </a:t>
            </a:r>
            <a:r>
              <a:rPr sz="2800" spc="-5" dirty="0">
                <a:latin typeface="Times New Roman"/>
                <a:cs typeface="Times New Roman"/>
              </a:rPr>
              <a:t>screws are </a:t>
            </a:r>
            <a:r>
              <a:rPr sz="2800" dirty="0">
                <a:latin typeface="Times New Roman"/>
                <a:cs typeface="Times New Roman"/>
              </a:rPr>
              <a:t>brought </a:t>
            </a:r>
            <a:r>
              <a:rPr sz="2800" spc="-5" dirty="0">
                <a:latin typeface="Times New Roman"/>
                <a:cs typeface="Times New Roman"/>
              </a:rPr>
              <a:t>to the center of their  run. </a:t>
            </a:r>
            <a:r>
              <a:rPr sz="2800" spc="-70" dirty="0">
                <a:latin typeface="Times New Roman"/>
                <a:cs typeface="Times New Roman"/>
              </a:rPr>
              <a:t>Two </a:t>
            </a:r>
            <a:r>
              <a:rPr sz="2800" spc="-5" dirty="0">
                <a:latin typeface="Times New Roman"/>
                <a:cs typeface="Times New Roman"/>
              </a:rPr>
              <a:t>legs of </a:t>
            </a:r>
            <a:r>
              <a:rPr sz="2800" dirty="0">
                <a:latin typeface="Times New Roman"/>
                <a:cs typeface="Times New Roman"/>
              </a:rPr>
              <a:t>the tripod </a:t>
            </a:r>
            <a:r>
              <a:rPr sz="2800" spc="-5" dirty="0">
                <a:latin typeface="Times New Roman"/>
                <a:cs typeface="Times New Roman"/>
              </a:rPr>
              <a:t>stand are firmly fixed  into </a:t>
            </a:r>
            <a:r>
              <a:rPr sz="2800" dirty="0">
                <a:latin typeface="Times New Roman"/>
                <a:cs typeface="Times New Roman"/>
              </a:rPr>
              <a:t>the ground. </a:t>
            </a:r>
            <a:r>
              <a:rPr sz="2800" spc="-5" dirty="0">
                <a:latin typeface="Times New Roman"/>
                <a:cs typeface="Times New Roman"/>
              </a:rPr>
              <a:t>Then </a:t>
            </a:r>
            <a:r>
              <a:rPr sz="2800" dirty="0">
                <a:latin typeface="Times New Roman"/>
                <a:cs typeface="Times New Roman"/>
              </a:rPr>
              <a:t>the </a:t>
            </a:r>
            <a:r>
              <a:rPr sz="2800" spc="-5" dirty="0">
                <a:latin typeface="Times New Roman"/>
                <a:cs typeface="Times New Roman"/>
              </a:rPr>
              <a:t>third leg is moved to</a:t>
            </a:r>
            <a:r>
              <a:rPr sz="2800" spc="-125" dirty="0">
                <a:latin typeface="Times New Roman"/>
                <a:cs typeface="Times New Roman"/>
              </a:rPr>
              <a:t> </a:t>
            </a:r>
            <a:r>
              <a:rPr sz="2800" dirty="0">
                <a:latin typeface="Times New Roman"/>
                <a:cs typeface="Times New Roman"/>
              </a:rPr>
              <a:t>the  </a:t>
            </a:r>
            <a:r>
              <a:rPr sz="2800" spc="-5" dirty="0">
                <a:latin typeface="Times New Roman"/>
                <a:cs typeface="Times New Roman"/>
              </a:rPr>
              <a:t>left or right , </a:t>
            </a:r>
            <a:r>
              <a:rPr sz="2800" dirty="0">
                <a:latin typeface="Times New Roman"/>
                <a:cs typeface="Times New Roman"/>
              </a:rPr>
              <a:t>in </a:t>
            </a:r>
            <a:r>
              <a:rPr sz="2800" spc="-5" dirty="0">
                <a:latin typeface="Times New Roman"/>
                <a:cs typeface="Times New Roman"/>
              </a:rPr>
              <a:t>or until the bubble is  approximately at the centre of its</a:t>
            </a:r>
            <a:r>
              <a:rPr sz="2800" spc="-10" dirty="0">
                <a:latin typeface="Times New Roman"/>
                <a:cs typeface="Times New Roman"/>
              </a:rPr>
              <a:t> </a:t>
            </a:r>
            <a:r>
              <a:rPr sz="2800" spc="-5" dirty="0">
                <a:latin typeface="Times New Roman"/>
                <a:cs typeface="Times New Roman"/>
              </a:rPr>
              <a:t>run.</a:t>
            </a:r>
            <a:endParaRPr sz="2800">
              <a:latin typeface="Times New Roman"/>
              <a:cs typeface="Times New Roman"/>
            </a:endParaRPr>
          </a:p>
        </p:txBody>
      </p:sp>
      <p:sp>
        <p:nvSpPr>
          <p:cNvPr id="4" name="Slide Number Placeholder 3"/>
          <p:cNvSpPr>
            <a:spLocks noGrp="1"/>
          </p:cNvSpPr>
          <p:nvPr>
            <p:ph type="sldNum" sz="quarter" idx="12"/>
          </p:nvPr>
        </p:nvSpPr>
        <p:spPr/>
        <p:txBody>
          <a:bodyPr/>
          <a:lstStyle/>
          <a:p>
            <a:fld id="{0D6291E4-33CC-49CC-AA0E-F92855DB183F}" type="slidenum">
              <a:rPr lang="en-US" smtClean="0"/>
              <a:t>4</a:t>
            </a:fld>
            <a:endParaRPr lang="en-US"/>
          </a:p>
        </p:txBody>
      </p:sp>
    </p:spTree>
    <p:extLst>
      <p:ext uri="{BB962C8B-B14F-4D97-AF65-F5344CB8AC3E}">
        <p14:creationId xmlns:p14="http://schemas.microsoft.com/office/powerpoint/2010/main" val="707566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444" y="1383537"/>
            <a:ext cx="7345680" cy="4436745"/>
          </a:xfrm>
          <a:prstGeom prst="rect">
            <a:avLst/>
          </a:prstGeom>
        </p:spPr>
        <p:txBody>
          <a:bodyPr vert="horz" wrap="square" lIns="0" tIns="93980" rIns="0" bIns="0" rtlCol="0">
            <a:spAutoFit/>
          </a:bodyPr>
          <a:lstStyle/>
          <a:p>
            <a:pPr marL="286385" marR="76200" indent="-273685">
              <a:lnSpc>
                <a:spcPts val="2690"/>
              </a:lnSpc>
              <a:spcBef>
                <a:spcPts val="740"/>
              </a:spcBef>
              <a:buClr>
                <a:srgbClr val="D24717"/>
              </a:buClr>
              <a:buSzPct val="85416"/>
              <a:buFont typeface="Wingdings 2"/>
              <a:buChar char=""/>
              <a:tabLst>
                <a:tab pos="286385" algn="l"/>
                <a:tab pos="287020" algn="l"/>
              </a:tabLst>
            </a:pPr>
            <a:r>
              <a:rPr sz="2400" dirty="0">
                <a:solidFill>
                  <a:srgbClr val="FF0000"/>
                </a:solidFill>
                <a:latin typeface="Times New Roman"/>
                <a:cs typeface="Times New Roman"/>
              </a:rPr>
              <a:t>Perfect levelling by </a:t>
            </a:r>
            <a:r>
              <a:rPr sz="2400" spc="-5" dirty="0">
                <a:solidFill>
                  <a:srgbClr val="FF0000"/>
                </a:solidFill>
                <a:latin typeface="Times New Roman"/>
                <a:cs typeface="Times New Roman"/>
              </a:rPr>
              <a:t>foot </a:t>
            </a:r>
            <a:r>
              <a:rPr sz="2400" dirty="0">
                <a:solidFill>
                  <a:srgbClr val="FF0000"/>
                </a:solidFill>
                <a:latin typeface="Times New Roman"/>
                <a:cs typeface="Times New Roman"/>
              </a:rPr>
              <a:t>screws </a:t>
            </a:r>
            <a:r>
              <a:rPr sz="2800" spc="-5" dirty="0">
                <a:solidFill>
                  <a:srgbClr val="001F5F"/>
                </a:solidFill>
                <a:latin typeface="Times New Roman"/>
                <a:cs typeface="Times New Roman"/>
              </a:rPr>
              <a:t>– </a:t>
            </a:r>
            <a:r>
              <a:rPr sz="2800" dirty="0">
                <a:latin typeface="Times New Roman"/>
                <a:cs typeface="Times New Roman"/>
              </a:rPr>
              <a:t>longitudinal</a:t>
            </a:r>
            <a:r>
              <a:rPr sz="2800" spc="-100" dirty="0">
                <a:latin typeface="Times New Roman"/>
                <a:cs typeface="Times New Roman"/>
              </a:rPr>
              <a:t> </a:t>
            </a:r>
            <a:r>
              <a:rPr sz="2800" spc="-5" dirty="0">
                <a:latin typeface="Times New Roman"/>
                <a:cs typeface="Times New Roman"/>
              </a:rPr>
              <a:t>bubble  on the top of </a:t>
            </a:r>
            <a:r>
              <a:rPr sz="2800" dirty="0">
                <a:latin typeface="Times New Roman"/>
                <a:cs typeface="Times New Roman"/>
              </a:rPr>
              <a:t>the</a:t>
            </a:r>
            <a:r>
              <a:rPr sz="2800" spc="-25" dirty="0">
                <a:latin typeface="Times New Roman"/>
                <a:cs typeface="Times New Roman"/>
              </a:rPr>
              <a:t> </a:t>
            </a:r>
            <a:r>
              <a:rPr sz="2800" spc="-5" dirty="0">
                <a:latin typeface="Times New Roman"/>
                <a:cs typeface="Times New Roman"/>
              </a:rPr>
              <a:t>telescope.</a:t>
            </a:r>
            <a:endParaRPr sz="2800">
              <a:latin typeface="Times New Roman"/>
              <a:cs typeface="Times New Roman"/>
            </a:endParaRPr>
          </a:p>
          <a:p>
            <a:pPr marL="286385" marR="245110" indent="-273685">
              <a:lnSpc>
                <a:spcPts val="2690"/>
              </a:lnSpc>
              <a:spcBef>
                <a:spcPts val="600"/>
              </a:spcBef>
              <a:buClr>
                <a:srgbClr val="D24717"/>
              </a:buClr>
              <a:buSzPct val="83928"/>
              <a:buFont typeface="Wingdings 2"/>
              <a:buChar char=""/>
              <a:tabLst>
                <a:tab pos="287020" algn="l"/>
                <a:tab pos="1292225" algn="l"/>
              </a:tabLst>
            </a:pPr>
            <a:r>
              <a:rPr sz="2800" spc="-5" dirty="0">
                <a:latin typeface="Times New Roman"/>
                <a:cs typeface="Times New Roman"/>
              </a:rPr>
              <a:t>Bubble </a:t>
            </a:r>
            <a:r>
              <a:rPr sz="2800" dirty="0">
                <a:latin typeface="Times New Roman"/>
                <a:cs typeface="Times New Roman"/>
              </a:rPr>
              <a:t>brought </a:t>
            </a:r>
            <a:r>
              <a:rPr sz="2800" spc="-5" dirty="0">
                <a:latin typeface="Times New Roman"/>
                <a:cs typeface="Times New Roman"/>
              </a:rPr>
              <a:t>to </a:t>
            </a:r>
            <a:r>
              <a:rPr sz="2800" dirty="0">
                <a:latin typeface="Times New Roman"/>
                <a:cs typeface="Times New Roman"/>
              </a:rPr>
              <a:t>the </a:t>
            </a:r>
            <a:r>
              <a:rPr sz="2800" spc="-5" dirty="0">
                <a:latin typeface="Times New Roman"/>
                <a:cs typeface="Times New Roman"/>
              </a:rPr>
              <a:t>center by turning </a:t>
            </a:r>
            <a:r>
              <a:rPr sz="2800" dirty="0">
                <a:latin typeface="Times New Roman"/>
                <a:cs typeface="Times New Roman"/>
              </a:rPr>
              <a:t>the</a:t>
            </a:r>
            <a:r>
              <a:rPr sz="2800" spc="-65" dirty="0">
                <a:latin typeface="Times New Roman"/>
                <a:cs typeface="Times New Roman"/>
              </a:rPr>
              <a:t> </a:t>
            </a:r>
            <a:r>
              <a:rPr sz="2800" spc="-5" dirty="0">
                <a:latin typeface="Times New Roman"/>
                <a:cs typeface="Times New Roman"/>
              </a:rPr>
              <a:t>foot  screw	equally either </a:t>
            </a:r>
            <a:r>
              <a:rPr sz="2800" dirty="0">
                <a:latin typeface="Times New Roman"/>
                <a:cs typeface="Times New Roman"/>
              </a:rPr>
              <a:t>both </a:t>
            </a:r>
            <a:r>
              <a:rPr sz="2800" spc="-5" dirty="0">
                <a:latin typeface="Times New Roman"/>
                <a:cs typeface="Times New Roman"/>
              </a:rPr>
              <a:t>inward or outward.</a:t>
            </a:r>
            <a:endParaRPr sz="2800">
              <a:latin typeface="Times New Roman"/>
              <a:cs typeface="Times New Roman"/>
            </a:endParaRPr>
          </a:p>
          <a:p>
            <a:pPr marL="286385" marR="5080" indent="-273685">
              <a:lnSpc>
                <a:spcPct val="80000"/>
              </a:lnSpc>
              <a:spcBef>
                <a:spcPts val="620"/>
              </a:spcBef>
              <a:buClr>
                <a:srgbClr val="D24717"/>
              </a:buClr>
              <a:buSzPct val="83928"/>
              <a:buFont typeface="Wingdings 2"/>
              <a:buChar char=""/>
              <a:tabLst>
                <a:tab pos="368935" algn="l"/>
                <a:tab pos="369570" algn="l"/>
              </a:tabLst>
            </a:pPr>
            <a:r>
              <a:rPr dirty="0"/>
              <a:t>	</a:t>
            </a:r>
            <a:r>
              <a:rPr sz="2800" spc="-5" dirty="0">
                <a:latin typeface="Times New Roman"/>
                <a:cs typeface="Times New Roman"/>
              </a:rPr>
              <a:t>Then telescope </a:t>
            </a:r>
            <a:r>
              <a:rPr sz="2800" dirty="0">
                <a:latin typeface="Times New Roman"/>
                <a:cs typeface="Times New Roman"/>
              </a:rPr>
              <a:t>turned through </a:t>
            </a:r>
            <a:r>
              <a:rPr sz="2800" spc="-5" dirty="0">
                <a:latin typeface="Times New Roman"/>
                <a:cs typeface="Times New Roman"/>
              </a:rPr>
              <a:t>90 degree. And  </a:t>
            </a:r>
            <a:r>
              <a:rPr sz="2800" dirty="0">
                <a:latin typeface="Times New Roman"/>
                <a:cs typeface="Times New Roman"/>
              </a:rPr>
              <a:t>brought over </a:t>
            </a:r>
            <a:r>
              <a:rPr sz="2800" spc="-5" dirty="0">
                <a:latin typeface="Times New Roman"/>
                <a:cs typeface="Times New Roman"/>
              </a:rPr>
              <a:t>the </a:t>
            </a:r>
            <a:r>
              <a:rPr sz="2800" dirty="0">
                <a:latin typeface="Times New Roman"/>
                <a:cs typeface="Times New Roman"/>
              </a:rPr>
              <a:t>third foot </a:t>
            </a:r>
            <a:r>
              <a:rPr sz="2800" spc="-5" dirty="0">
                <a:latin typeface="Times New Roman"/>
                <a:cs typeface="Times New Roman"/>
              </a:rPr>
              <a:t>screw , and </a:t>
            </a:r>
            <a:r>
              <a:rPr sz="2800" dirty="0">
                <a:latin typeface="Times New Roman"/>
                <a:cs typeface="Times New Roman"/>
              </a:rPr>
              <a:t>the</a:t>
            </a:r>
            <a:r>
              <a:rPr sz="2800" spc="-100" dirty="0">
                <a:latin typeface="Times New Roman"/>
                <a:cs typeface="Times New Roman"/>
              </a:rPr>
              <a:t> </a:t>
            </a:r>
            <a:r>
              <a:rPr sz="2800" dirty="0">
                <a:latin typeface="Times New Roman"/>
                <a:cs typeface="Times New Roman"/>
              </a:rPr>
              <a:t>bubble  </a:t>
            </a:r>
            <a:r>
              <a:rPr sz="2800" spc="-5" dirty="0">
                <a:latin typeface="Times New Roman"/>
                <a:cs typeface="Times New Roman"/>
              </a:rPr>
              <a:t>is </a:t>
            </a:r>
            <a:r>
              <a:rPr sz="2800" dirty="0">
                <a:latin typeface="Times New Roman"/>
                <a:cs typeface="Times New Roman"/>
              </a:rPr>
              <a:t>brought </a:t>
            </a:r>
            <a:r>
              <a:rPr sz="2800" spc="-5" dirty="0">
                <a:latin typeface="Times New Roman"/>
                <a:cs typeface="Times New Roman"/>
              </a:rPr>
              <a:t>to the center by turning this foot screw  clockwise and</a:t>
            </a:r>
            <a:r>
              <a:rPr sz="2800" spc="-15" dirty="0">
                <a:latin typeface="Times New Roman"/>
                <a:cs typeface="Times New Roman"/>
              </a:rPr>
              <a:t> </a:t>
            </a:r>
            <a:r>
              <a:rPr sz="2800" spc="-5" dirty="0">
                <a:latin typeface="Times New Roman"/>
                <a:cs typeface="Times New Roman"/>
              </a:rPr>
              <a:t>anticlockwise.</a:t>
            </a:r>
            <a:endParaRPr sz="2800">
              <a:latin typeface="Times New Roman"/>
              <a:cs typeface="Times New Roman"/>
            </a:endParaRPr>
          </a:p>
          <a:p>
            <a:pPr marL="286385" marR="227329" indent="-273685">
              <a:lnSpc>
                <a:spcPct val="80000"/>
              </a:lnSpc>
              <a:spcBef>
                <a:spcPts val="600"/>
              </a:spcBef>
              <a:buClr>
                <a:srgbClr val="D24717"/>
              </a:buClr>
              <a:buSzPct val="83928"/>
              <a:buFont typeface="Wingdings 2"/>
              <a:buChar char=""/>
              <a:tabLst>
                <a:tab pos="287020" algn="l"/>
              </a:tabLst>
            </a:pPr>
            <a:r>
              <a:rPr sz="2800" spc="-5" dirty="0">
                <a:latin typeface="Times New Roman"/>
                <a:cs typeface="Times New Roman"/>
              </a:rPr>
              <a:t>The telescope again </a:t>
            </a:r>
            <a:r>
              <a:rPr sz="2800" dirty="0">
                <a:latin typeface="Times New Roman"/>
                <a:cs typeface="Times New Roman"/>
              </a:rPr>
              <a:t>brought </a:t>
            </a:r>
            <a:r>
              <a:rPr sz="2800" spc="-5" dirty="0">
                <a:latin typeface="Times New Roman"/>
                <a:cs typeface="Times New Roman"/>
              </a:rPr>
              <a:t>to its </a:t>
            </a:r>
            <a:r>
              <a:rPr sz="2800" dirty="0">
                <a:latin typeface="Times New Roman"/>
                <a:cs typeface="Times New Roman"/>
              </a:rPr>
              <a:t>original  position. </a:t>
            </a:r>
            <a:r>
              <a:rPr sz="2800" spc="-5" dirty="0">
                <a:latin typeface="Times New Roman"/>
                <a:cs typeface="Times New Roman"/>
              </a:rPr>
              <a:t>And bubble to the centered the</a:t>
            </a:r>
            <a:r>
              <a:rPr sz="2800" spc="-204" dirty="0">
                <a:latin typeface="Times New Roman"/>
                <a:cs typeface="Times New Roman"/>
              </a:rPr>
              <a:t> </a:t>
            </a:r>
            <a:r>
              <a:rPr sz="2800" spc="-5" dirty="0">
                <a:latin typeface="Times New Roman"/>
                <a:cs typeface="Times New Roman"/>
              </a:rPr>
              <a:t>process  repeated several times until </a:t>
            </a:r>
            <a:r>
              <a:rPr sz="2800" dirty="0">
                <a:latin typeface="Times New Roman"/>
                <a:cs typeface="Times New Roman"/>
              </a:rPr>
              <a:t>bubble </a:t>
            </a:r>
            <a:r>
              <a:rPr sz="2800" spc="-5" dirty="0">
                <a:latin typeface="Times New Roman"/>
                <a:cs typeface="Times New Roman"/>
              </a:rPr>
              <a:t>remain its  central</a:t>
            </a:r>
            <a:r>
              <a:rPr sz="2800" spc="-10" dirty="0">
                <a:latin typeface="Times New Roman"/>
                <a:cs typeface="Times New Roman"/>
              </a:rPr>
              <a:t> </a:t>
            </a:r>
            <a:r>
              <a:rPr sz="2800" dirty="0">
                <a:latin typeface="Times New Roman"/>
                <a:cs typeface="Times New Roman"/>
              </a:rPr>
              <a:t>position.</a:t>
            </a:r>
            <a:endParaRPr sz="2800">
              <a:latin typeface="Times New Roman"/>
              <a:cs typeface="Times New Roman"/>
            </a:endParaRPr>
          </a:p>
        </p:txBody>
      </p:sp>
      <p:sp>
        <p:nvSpPr>
          <p:cNvPr id="4" name="Slide Number Placeholder 3"/>
          <p:cNvSpPr>
            <a:spLocks noGrp="1"/>
          </p:cNvSpPr>
          <p:nvPr>
            <p:ph type="sldNum" sz="quarter" idx="12"/>
          </p:nvPr>
        </p:nvSpPr>
        <p:spPr/>
        <p:txBody>
          <a:bodyPr/>
          <a:lstStyle/>
          <a:p>
            <a:fld id="{0D6291E4-33CC-49CC-AA0E-F92855DB183F}" type="slidenum">
              <a:rPr lang="en-US" smtClean="0"/>
              <a:t>5</a:t>
            </a:fld>
            <a:endParaRPr lang="en-US"/>
          </a:p>
        </p:txBody>
      </p:sp>
    </p:spTree>
    <p:extLst>
      <p:ext uri="{BB962C8B-B14F-4D97-AF65-F5344CB8AC3E}">
        <p14:creationId xmlns:p14="http://schemas.microsoft.com/office/powerpoint/2010/main" val="3219217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80618" y="783063"/>
            <a:ext cx="7067764" cy="4493934"/>
          </a:xfrm>
          <a:prstGeom prst="rect">
            <a:avLst/>
          </a:prstGeom>
          <a:blipFill>
            <a:blip r:embed="rId2" cstate="print"/>
            <a:stretch>
              <a:fillRect/>
            </a:stretch>
          </a:blipFill>
        </p:spPr>
        <p:txBody>
          <a:bodyPr wrap="square" lIns="0" tIns="0" rIns="0" bIns="0" rtlCol="0"/>
          <a:lstStyle/>
          <a:p>
            <a:endParaRPr/>
          </a:p>
        </p:txBody>
      </p:sp>
      <p:sp>
        <p:nvSpPr>
          <p:cNvPr id="4" name="Slide Number Placeholder 3"/>
          <p:cNvSpPr>
            <a:spLocks noGrp="1"/>
          </p:cNvSpPr>
          <p:nvPr>
            <p:ph type="sldNum" sz="quarter" idx="12"/>
          </p:nvPr>
        </p:nvSpPr>
        <p:spPr/>
        <p:txBody>
          <a:bodyPr/>
          <a:lstStyle/>
          <a:p>
            <a:fld id="{0D6291E4-33CC-49CC-AA0E-F92855DB183F}" type="slidenum">
              <a:rPr lang="en-US" smtClean="0"/>
              <a:t>6</a:t>
            </a:fld>
            <a:endParaRPr lang="en-US"/>
          </a:p>
        </p:txBody>
      </p:sp>
    </p:spTree>
    <p:extLst>
      <p:ext uri="{BB962C8B-B14F-4D97-AF65-F5344CB8AC3E}">
        <p14:creationId xmlns:p14="http://schemas.microsoft.com/office/powerpoint/2010/main" val="2338469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282651"/>
            <a:ext cx="8074659" cy="5259070"/>
          </a:xfrm>
          <a:prstGeom prst="rect">
            <a:avLst/>
          </a:prstGeom>
        </p:spPr>
        <p:txBody>
          <a:bodyPr vert="horz" wrap="square" lIns="0" tIns="53975" rIns="0" bIns="0" rtlCol="0">
            <a:spAutoFit/>
          </a:bodyPr>
          <a:lstStyle/>
          <a:p>
            <a:pPr marL="527685" marR="222250" indent="-514984">
              <a:lnSpc>
                <a:spcPct val="90300"/>
              </a:lnSpc>
              <a:spcBef>
                <a:spcPts val="425"/>
              </a:spcBef>
              <a:buClr>
                <a:srgbClr val="D24717"/>
              </a:buClr>
              <a:buSzPct val="83928"/>
              <a:buFont typeface="Wingdings 2"/>
              <a:buChar char=""/>
              <a:tabLst>
                <a:tab pos="527685" algn="l"/>
                <a:tab pos="528320" algn="l"/>
              </a:tabLst>
            </a:pPr>
            <a:r>
              <a:rPr sz="2800" dirty="0">
                <a:solidFill>
                  <a:srgbClr val="FF0000"/>
                </a:solidFill>
                <a:latin typeface="Times New Roman"/>
                <a:cs typeface="Times New Roman"/>
              </a:rPr>
              <a:t>Focussing </a:t>
            </a:r>
            <a:r>
              <a:rPr sz="2800" spc="-5" dirty="0">
                <a:solidFill>
                  <a:srgbClr val="FF0000"/>
                </a:solidFill>
                <a:latin typeface="Times New Roman"/>
                <a:cs typeface="Times New Roman"/>
              </a:rPr>
              <a:t>the eye-piece </a:t>
            </a:r>
            <a:r>
              <a:rPr sz="2600" dirty="0">
                <a:latin typeface="Times New Roman"/>
                <a:cs typeface="Times New Roman"/>
              </a:rPr>
              <a:t>– </a:t>
            </a:r>
            <a:r>
              <a:rPr sz="2400" dirty="0">
                <a:latin typeface="Times New Roman"/>
                <a:cs typeface="Times New Roman"/>
              </a:rPr>
              <a:t>a piece of white paper is</a:t>
            </a:r>
            <a:r>
              <a:rPr sz="2400" spc="-114" dirty="0">
                <a:latin typeface="Times New Roman"/>
                <a:cs typeface="Times New Roman"/>
              </a:rPr>
              <a:t> </a:t>
            </a:r>
            <a:r>
              <a:rPr sz="2400" spc="-5" dirty="0">
                <a:latin typeface="Times New Roman"/>
                <a:cs typeface="Times New Roman"/>
              </a:rPr>
              <a:t>held  </a:t>
            </a:r>
            <a:r>
              <a:rPr sz="2400" dirty="0">
                <a:latin typeface="Times New Roman"/>
                <a:cs typeface="Times New Roman"/>
              </a:rPr>
              <a:t>in front of the object glass and the eye piece </a:t>
            </a:r>
            <a:r>
              <a:rPr sz="2400" spc="-5" dirty="0">
                <a:latin typeface="Times New Roman"/>
                <a:cs typeface="Times New Roman"/>
              </a:rPr>
              <a:t>is moved </a:t>
            </a:r>
            <a:r>
              <a:rPr sz="2400" dirty="0">
                <a:latin typeface="Times New Roman"/>
                <a:cs typeface="Times New Roman"/>
              </a:rPr>
              <a:t>in or  out by turning it clockwise or anticlockwise until the </a:t>
            </a:r>
            <a:r>
              <a:rPr sz="2400" spc="-5" dirty="0">
                <a:latin typeface="Times New Roman"/>
                <a:cs typeface="Times New Roman"/>
              </a:rPr>
              <a:t>cross  </a:t>
            </a:r>
            <a:r>
              <a:rPr sz="2400" dirty="0">
                <a:latin typeface="Times New Roman"/>
                <a:cs typeface="Times New Roman"/>
              </a:rPr>
              <a:t>hairs can be seen</a:t>
            </a:r>
            <a:r>
              <a:rPr sz="2400" spc="-40" dirty="0">
                <a:latin typeface="Times New Roman"/>
                <a:cs typeface="Times New Roman"/>
              </a:rPr>
              <a:t> </a:t>
            </a:r>
            <a:r>
              <a:rPr sz="2400" spc="-20" dirty="0">
                <a:latin typeface="Times New Roman"/>
                <a:cs typeface="Times New Roman"/>
              </a:rPr>
              <a:t>clearly.</a:t>
            </a:r>
            <a:endParaRPr sz="2400">
              <a:latin typeface="Times New Roman"/>
              <a:cs typeface="Times New Roman"/>
            </a:endParaRPr>
          </a:p>
          <a:p>
            <a:pPr>
              <a:lnSpc>
                <a:spcPct val="100000"/>
              </a:lnSpc>
              <a:spcBef>
                <a:spcPts val="25"/>
              </a:spcBef>
              <a:buClr>
                <a:srgbClr val="D24717"/>
              </a:buClr>
              <a:buFont typeface="Wingdings 2"/>
              <a:buChar char=""/>
            </a:pPr>
            <a:endParaRPr sz="3450">
              <a:latin typeface="Times New Roman"/>
              <a:cs typeface="Times New Roman"/>
            </a:endParaRPr>
          </a:p>
          <a:p>
            <a:pPr marL="527685" marR="5080" indent="-514984" algn="just">
              <a:lnSpc>
                <a:spcPct val="90000"/>
              </a:lnSpc>
              <a:buClr>
                <a:srgbClr val="D24717"/>
              </a:buClr>
              <a:buSzPct val="83928"/>
              <a:buFont typeface="Wingdings 2"/>
              <a:buChar char=""/>
              <a:tabLst>
                <a:tab pos="528320" algn="l"/>
              </a:tabLst>
            </a:pPr>
            <a:r>
              <a:rPr sz="2800" spc="-5" dirty="0">
                <a:solidFill>
                  <a:srgbClr val="FF0000"/>
                </a:solidFill>
                <a:latin typeface="Times New Roman"/>
                <a:cs typeface="Times New Roman"/>
              </a:rPr>
              <a:t>Focussing </a:t>
            </a:r>
            <a:r>
              <a:rPr sz="2800" dirty="0">
                <a:solidFill>
                  <a:srgbClr val="FF0000"/>
                </a:solidFill>
                <a:latin typeface="Times New Roman"/>
                <a:cs typeface="Times New Roman"/>
              </a:rPr>
              <a:t>the </a:t>
            </a:r>
            <a:r>
              <a:rPr sz="2800" spc="-5" dirty="0">
                <a:solidFill>
                  <a:srgbClr val="FF0000"/>
                </a:solidFill>
                <a:latin typeface="Times New Roman"/>
                <a:cs typeface="Times New Roman"/>
              </a:rPr>
              <a:t>object glass </a:t>
            </a:r>
            <a:r>
              <a:rPr sz="2600" dirty="0">
                <a:solidFill>
                  <a:srgbClr val="001F5F"/>
                </a:solidFill>
                <a:latin typeface="Arial"/>
                <a:cs typeface="Arial"/>
              </a:rPr>
              <a:t>– </a:t>
            </a:r>
            <a:r>
              <a:rPr sz="2400" spc="-5" dirty="0">
                <a:latin typeface="Times New Roman"/>
                <a:cs typeface="Times New Roman"/>
              </a:rPr>
              <a:t>telescope directed </a:t>
            </a:r>
            <a:r>
              <a:rPr sz="2400" dirty="0">
                <a:latin typeface="Times New Roman"/>
                <a:cs typeface="Times New Roman"/>
              </a:rPr>
              <a:t>toward  the </a:t>
            </a:r>
            <a:r>
              <a:rPr sz="2400" spc="-5" dirty="0">
                <a:latin typeface="Times New Roman"/>
                <a:cs typeface="Times New Roman"/>
              </a:rPr>
              <a:t>levelling </a:t>
            </a:r>
            <a:r>
              <a:rPr sz="2400" spc="-15" dirty="0">
                <a:latin typeface="Times New Roman"/>
                <a:cs typeface="Times New Roman"/>
              </a:rPr>
              <a:t>staff.  </a:t>
            </a:r>
            <a:r>
              <a:rPr sz="2400" dirty="0">
                <a:latin typeface="Times New Roman"/>
                <a:cs typeface="Times New Roman"/>
              </a:rPr>
              <a:t>Looking through the eye piece, </a:t>
            </a:r>
            <a:r>
              <a:rPr sz="2400" spc="-5" dirty="0">
                <a:latin typeface="Times New Roman"/>
                <a:cs typeface="Times New Roman"/>
              </a:rPr>
              <a:t>the  </a:t>
            </a:r>
            <a:r>
              <a:rPr sz="2400" dirty="0">
                <a:latin typeface="Times New Roman"/>
                <a:cs typeface="Times New Roman"/>
              </a:rPr>
              <a:t>focusing </a:t>
            </a:r>
            <a:r>
              <a:rPr sz="2400" spc="-5" dirty="0">
                <a:latin typeface="Times New Roman"/>
                <a:cs typeface="Times New Roman"/>
              </a:rPr>
              <a:t>screw </a:t>
            </a:r>
            <a:r>
              <a:rPr sz="2400" dirty="0">
                <a:latin typeface="Times New Roman"/>
                <a:cs typeface="Times New Roman"/>
              </a:rPr>
              <a:t>is </a:t>
            </a:r>
            <a:r>
              <a:rPr sz="2400" spc="-5" dirty="0">
                <a:latin typeface="Times New Roman"/>
                <a:cs typeface="Times New Roman"/>
              </a:rPr>
              <a:t>turned clockwise </a:t>
            </a:r>
            <a:r>
              <a:rPr sz="2400" spc="-10" dirty="0">
                <a:latin typeface="Times New Roman"/>
                <a:cs typeface="Times New Roman"/>
              </a:rPr>
              <a:t>or </a:t>
            </a:r>
            <a:r>
              <a:rPr sz="2400" spc="-5" dirty="0">
                <a:latin typeface="Times New Roman"/>
                <a:cs typeface="Times New Roman"/>
              </a:rPr>
              <a:t>antilock wise until the  </a:t>
            </a:r>
            <a:r>
              <a:rPr sz="2400" dirty="0">
                <a:latin typeface="Times New Roman"/>
                <a:cs typeface="Times New Roman"/>
              </a:rPr>
              <a:t>graduation </a:t>
            </a:r>
            <a:r>
              <a:rPr sz="2400" spc="-5" dirty="0">
                <a:latin typeface="Times New Roman"/>
                <a:cs typeface="Times New Roman"/>
              </a:rPr>
              <a:t>of </a:t>
            </a:r>
            <a:r>
              <a:rPr sz="2400" spc="-10" dirty="0">
                <a:latin typeface="Times New Roman"/>
                <a:cs typeface="Times New Roman"/>
              </a:rPr>
              <a:t>staff </a:t>
            </a:r>
            <a:r>
              <a:rPr sz="2400" dirty="0">
                <a:latin typeface="Times New Roman"/>
                <a:cs typeface="Times New Roman"/>
              </a:rPr>
              <a:t>is</a:t>
            </a:r>
            <a:r>
              <a:rPr sz="2400" spc="-40" dirty="0">
                <a:latin typeface="Times New Roman"/>
                <a:cs typeface="Times New Roman"/>
              </a:rPr>
              <a:t> </a:t>
            </a:r>
            <a:r>
              <a:rPr sz="2400" dirty="0">
                <a:latin typeface="Times New Roman"/>
                <a:cs typeface="Times New Roman"/>
              </a:rPr>
              <a:t>visible</a:t>
            </a:r>
            <a:r>
              <a:rPr sz="2800" dirty="0">
                <a:latin typeface="Times New Roman"/>
                <a:cs typeface="Times New Roman"/>
              </a:rPr>
              <a:t>.</a:t>
            </a:r>
            <a:endParaRPr sz="2800">
              <a:latin typeface="Times New Roman"/>
              <a:cs typeface="Times New Roman"/>
            </a:endParaRPr>
          </a:p>
          <a:p>
            <a:pPr>
              <a:lnSpc>
                <a:spcPct val="100000"/>
              </a:lnSpc>
              <a:spcBef>
                <a:spcPts val="30"/>
              </a:spcBef>
              <a:buClr>
                <a:srgbClr val="D24717"/>
              </a:buClr>
              <a:buFont typeface="Wingdings 2"/>
              <a:buChar char=""/>
            </a:pPr>
            <a:endParaRPr sz="3450">
              <a:latin typeface="Times New Roman"/>
              <a:cs typeface="Times New Roman"/>
            </a:endParaRPr>
          </a:p>
          <a:p>
            <a:pPr marL="527685" marR="159385" indent="-514984">
              <a:lnSpc>
                <a:spcPct val="90300"/>
              </a:lnSpc>
              <a:spcBef>
                <a:spcPts val="5"/>
              </a:spcBef>
              <a:buClr>
                <a:srgbClr val="D24717"/>
              </a:buClr>
              <a:buSzPct val="83928"/>
              <a:buFont typeface="Wingdings 2"/>
              <a:buChar char=""/>
              <a:tabLst>
                <a:tab pos="527685" algn="l"/>
                <a:tab pos="528320" algn="l"/>
              </a:tabLst>
            </a:pPr>
            <a:r>
              <a:rPr sz="2800" spc="-35" dirty="0">
                <a:solidFill>
                  <a:srgbClr val="FF0000"/>
                </a:solidFill>
                <a:latin typeface="Times New Roman"/>
                <a:cs typeface="Times New Roman"/>
              </a:rPr>
              <a:t>Taking </a:t>
            </a:r>
            <a:r>
              <a:rPr sz="2800" dirty="0">
                <a:solidFill>
                  <a:srgbClr val="FF0000"/>
                </a:solidFill>
                <a:latin typeface="Times New Roman"/>
                <a:cs typeface="Times New Roman"/>
              </a:rPr>
              <a:t>the </a:t>
            </a:r>
            <a:r>
              <a:rPr sz="2800" spc="-15" dirty="0">
                <a:solidFill>
                  <a:srgbClr val="FF0000"/>
                </a:solidFill>
                <a:latin typeface="Times New Roman"/>
                <a:cs typeface="Times New Roman"/>
              </a:rPr>
              <a:t>staff </a:t>
            </a:r>
            <a:r>
              <a:rPr sz="2800" dirty="0">
                <a:solidFill>
                  <a:srgbClr val="FF0000"/>
                </a:solidFill>
                <a:latin typeface="Times New Roman"/>
                <a:cs typeface="Times New Roman"/>
              </a:rPr>
              <a:t>readings- </a:t>
            </a:r>
            <a:r>
              <a:rPr sz="2400" dirty="0">
                <a:latin typeface="Times New Roman"/>
                <a:cs typeface="Times New Roman"/>
              </a:rPr>
              <a:t>finally the </a:t>
            </a:r>
            <a:r>
              <a:rPr sz="2400" spc="-5" dirty="0">
                <a:latin typeface="Times New Roman"/>
                <a:cs typeface="Times New Roman"/>
              </a:rPr>
              <a:t>leveling </a:t>
            </a:r>
            <a:r>
              <a:rPr sz="2400" dirty="0">
                <a:latin typeface="Times New Roman"/>
                <a:cs typeface="Times New Roman"/>
              </a:rPr>
              <a:t>of the  </a:t>
            </a:r>
            <a:r>
              <a:rPr sz="2400" spc="-5" dirty="0">
                <a:latin typeface="Times New Roman"/>
                <a:cs typeface="Times New Roman"/>
              </a:rPr>
              <a:t>instrument is </a:t>
            </a:r>
            <a:r>
              <a:rPr sz="2400" dirty="0">
                <a:latin typeface="Times New Roman"/>
                <a:cs typeface="Times New Roman"/>
              </a:rPr>
              <a:t>verified by turning the telescope in any  direction. </a:t>
            </a:r>
            <a:r>
              <a:rPr sz="2400" spc="-5" dirty="0">
                <a:latin typeface="Times New Roman"/>
                <a:cs typeface="Times New Roman"/>
              </a:rPr>
              <a:t>When </a:t>
            </a:r>
            <a:r>
              <a:rPr sz="2400" dirty="0">
                <a:latin typeface="Times New Roman"/>
                <a:cs typeface="Times New Roman"/>
              </a:rPr>
              <a:t>the bubble </a:t>
            </a:r>
            <a:r>
              <a:rPr sz="2400" spc="-5" dirty="0">
                <a:latin typeface="Times New Roman"/>
                <a:cs typeface="Times New Roman"/>
              </a:rPr>
              <a:t>remain </a:t>
            </a:r>
            <a:r>
              <a:rPr sz="2400" dirty="0">
                <a:latin typeface="Times New Roman"/>
                <a:cs typeface="Times New Roman"/>
              </a:rPr>
              <a:t>in the central position</a:t>
            </a:r>
            <a:r>
              <a:rPr sz="2400" spc="-225" dirty="0">
                <a:latin typeface="Times New Roman"/>
                <a:cs typeface="Times New Roman"/>
              </a:rPr>
              <a:t> </a:t>
            </a:r>
            <a:r>
              <a:rPr sz="2400" spc="-5" dirty="0">
                <a:latin typeface="Times New Roman"/>
                <a:cs typeface="Times New Roman"/>
              </a:rPr>
              <a:t>for  </a:t>
            </a:r>
            <a:r>
              <a:rPr sz="2400" dirty="0">
                <a:latin typeface="Times New Roman"/>
                <a:cs typeface="Times New Roman"/>
              </a:rPr>
              <a:t>any direction of the</a:t>
            </a:r>
            <a:r>
              <a:rPr sz="2400" spc="-75" dirty="0">
                <a:latin typeface="Times New Roman"/>
                <a:cs typeface="Times New Roman"/>
              </a:rPr>
              <a:t> </a:t>
            </a:r>
            <a:r>
              <a:rPr sz="2400" dirty="0">
                <a:latin typeface="Times New Roman"/>
                <a:cs typeface="Times New Roman"/>
              </a:rPr>
              <a:t>telescope.</a:t>
            </a:r>
            <a:endParaRPr sz="2400">
              <a:latin typeface="Times New Roman"/>
              <a:cs typeface="Times New Roman"/>
            </a:endParaRPr>
          </a:p>
        </p:txBody>
      </p:sp>
      <p:sp>
        <p:nvSpPr>
          <p:cNvPr id="4" name="Slide Number Placeholder 3"/>
          <p:cNvSpPr>
            <a:spLocks noGrp="1"/>
          </p:cNvSpPr>
          <p:nvPr>
            <p:ph type="sldNum" sz="quarter" idx="12"/>
          </p:nvPr>
        </p:nvSpPr>
        <p:spPr/>
        <p:txBody>
          <a:bodyPr/>
          <a:lstStyle/>
          <a:p>
            <a:fld id="{0D6291E4-33CC-49CC-AA0E-F92855DB183F}" type="slidenum">
              <a:rPr lang="en-US" smtClean="0"/>
              <a:t>7</a:t>
            </a:fld>
            <a:endParaRPr lang="en-US"/>
          </a:p>
        </p:txBody>
      </p:sp>
    </p:spTree>
    <p:extLst>
      <p:ext uri="{BB962C8B-B14F-4D97-AF65-F5344CB8AC3E}">
        <p14:creationId xmlns:p14="http://schemas.microsoft.com/office/powerpoint/2010/main" val="631336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Setting </a:t>
            </a:r>
            <a:endParaRPr lang="en-US" dirty="0"/>
          </a:p>
        </p:txBody>
      </p:sp>
      <p:sp>
        <p:nvSpPr>
          <p:cNvPr id="3" name="Content Placeholder 2"/>
          <p:cNvSpPr>
            <a:spLocks noGrp="1"/>
          </p:cNvSpPr>
          <p:nvPr>
            <p:ph idx="1"/>
          </p:nvPr>
        </p:nvSpPr>
        <p:spPr>
          <a:xfrm>
            <a:off x="931653" y="1797169"/>
            <a:ext cx="7696806" cy="3777622"/>
          </a:xfrm>
        </p:spPr>
        <p:txBody>
          <a:bodyPr>
            <a:normAutofit/>
          </a:bodyPr>
          <a:lstStyle/>
          <a:p>
            <a:r>
              <a:rPr lang="en-US" sz="2400" dirty="0">
                <a:latin typeface="Times New Roman" pitchFamily="18" charset="0"/>
                <a:cs typeface="Times New Roman" pitchFamily="18" charset="0"/>
              </a:rPr>
              <a:t>During </a:t>
            </a:r>
            <a:r>
              <a:rPr lang="en-US" sz="2400" b="1" dirty="0">
                <a:latin typeface="Times New Roman" pitchFamily="18" charset="0"/>
                <a:cs typeface="Times New Roman" pitchFamily="18" charset="0"/>
              </a:rPr>
              <a:t>Setting</a:t>
            </a:r>
            <a:r>
              <a:rPr lang="en-US" sz="2400" dirty="0">
                <a:latin typeface="Times New Roman" pitchFamily="18" charset="0"/>
                <a:cs typeface="Times New Roman" pitchFamily="18" charset="0"/>
              </a:rPr>
              <a:t>, the tripod stand is set up at a convenient height having its head horizontal (through eye estimation). The instrument is then fixed on the head by rotating the lower part of the instrument with right hand and holding firmly the upper part with left hand. Before fixing, the leveling screws are required to be brought in between the </a:t>
            </a:r>
            <a:r>
              <a:rPr lang="en-US" sz="2400" dirty="0" err="1">
                <a:latin typeface="Times New Roman" pitchFamily="18" charset="0"/>
                <a:cs typeface="Times New Roman" pitchFamily="18" charset="0"/>
              </a:rPr>
              <a:t>tribrach</a:t>
            </a:r>
            <a:r>
              <a:rPr lang="en-US" sz="2400" dirty="0">
                <a:latin typeface="Times New Roman" pitchFamily="18" charset="0"/>
                <a:cs typeface="Times New Roman" pitchFamily="18" charset="0"/>
              </a:rPr>
              <a:t> and trivet. The bull's eye bubble (circular bubble), if present, is then brought to the centre by adjusting the tripod legs.</a:t>
            </a:r>
          </a:p>
        </p:txBody>
      </p:sp>
      <p:sp>
        <p:nvSpPr>
          <p:cNvPr id="5" name="Slide Number Placeholder 4"/>
          <p:cNvSpPr>
            <a:spLocks noGrp="1"/>
          </p:cNvSpPr>
          <p:nvPr>
            <p:ph type="sldNum" sz="quarter" idx="12"/>
          </p:nvPr>
        </p:nvSpPr>
        <p:spPr/>
        <p:txBody>
          <a:bodyPr/>
          <a:lstStyle/>
          <a:p>
            <a:fld id="{0D6291E4-33CC-49CC-AA0E-F92855DB183F}" type="slidenum">
              <a:rPr lang="en-US" smtClean="0"/>
              <a:t>8</a:t>
            </a:fld>
            <a:endParaRPr lang="en-US"/>
          </a:p>
        </p:txBody>
      </p:sp>
    </p:spTree>
    <p:extLst>
      <p:ext uri="{BB962C8B-B14F-4D97-AF65-F5344CB8AC3E}">
        <p14:creationId xmlns:p14="http://schemas.microsoft.com/office/powerpoint/2010/main" val="697135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9472" y="192790"/>
            <a:ext cx="6683765" cy="1280890"/>
          </a:xfrm>
        </p:spPr>
        <p:txBody>
          <a:bodyPr/>
          <a:lstStyle/>
          <a:p>
            <a:r>
              <a:rPr lang="en-IN" dirty="0"/>
              <a:t>Levelling </a:t>
            </a:r>
            <a:endParaRPr lang="en-US" dirty="0"/>
          </a:p>
        </p:txBody>
      </p:sp>
      <p:sp>
        <p:nvSpPr>
          <p:cNvPr id="3" name="Content Placeholder 2"/>
          <p:cNvSpPr>
            <a:spLocks noGrp="1"/>
          </p:cNvSpPr>
          <p:nvPr>
            <p:ph idx="1"/>
          </p:nvPr>
        </p:nvSpPr>
        <p:spPr>
          <a:xfrm>
            <a:off x="1624888" y="1081178"/>
            <a:ext cx="7141706" cy="3777622"/>
          </a:xfrm>
        </p:spPr>
        <p:txBody>
          <a:bodyPr>
            <a:noAutofit/>
          </a:bodyPr>
          <a:lstStyle/>
          <a:p>
            <a:r>
              <a:rPr lang="en-US" sz="1600" b="1" dirty="0">
                <a:latin typeface="Times New Roman" pitchFamily="18" charset="0"/>
                <a:cs typeface="Times New Roman" pitchFamily="18" charset="0"/>
              </a:rPr>
              <a:t>Step 1: </a:t>
            </a:r>
            <a:r>
              <a:rPr lang="en-US" sz="1600" dirty="0">
                <a:latin typeface="Times New Roman" pitchFamily="18" charset="0"/>
                <a:cs typeface="Times New Roman" pitchFamily="18" charset="0"/>
              </a:rPr>
              <a:t>The level tube is brought parallel to any two of the foot screws, by rotating the</a:t>
            </a:r>
            <a:r>
              <a:rPr lang="en-US" sz="1600" b="1" dirty="0">
                <a:latin typeface="Times New Roman" pitchFamily="18" charset="0"/>
                <a:cs typeface="Times New Roman" pitchFamily="18" charset="0"/>
              </a:rPr>
              <a:t> </a:t>
            </a:r>
            <a:r>
              <a:rPr lang="en-US" sz="1600" dirty="0">
                <a:latin typeface="Times New Roman" pitchFamily="18" charset="0"/>
                <a:cs typeface="Times New Roman" pitchFamily="18" charset="0"/>
              </a:rPr>
              <a:t>upper part of the instrument.</a:t>
            </a:r>
          </a:p>
          <a:p>
            <a:r>
              <a:rPr lang="en-US" sz="1600" b="1" dirty="0">
                <a:latin typeface="Times New Roman" pitchFamily="18" charset="0"/>
                <a:cs typeface="Times New Roman" pitchFamily="18" charset="0"/>
              </a:rPr>
              <a:t>Step 2: </a:t>
            </a:r>
            <a:r>
              <a:rPr lang="en-US" sz="1600" dirty="0">
                <a:latin typeface="Times New Roman" pitchFamily="18" charset="0"/>
                <a:cs typeface="Times New Roman" pitchFamily="18" charset="0"/>
              </a:rPr>
              <a:t>The bubble is brought to the centre of the level tube by rotating both the foot</a:t>
            </a:r>
            <a:r>
              <a:rPr lang="en-US" sz="1600" b="1" dirty="0">
                <a:latin typeface="Times New Roman" pitchFamily="18" charset="0"/>
                <a:cs typeface="Times New Roman" pitchFamily="18" charset="0"/>
              </a:rPr>
              <a:t> </a:t>
            </a:r>
            <a:r>
              <a:rPr lang="en-US" sz="1600" dirty="0">
                <a:latin typeface="Times New Roman" pitchFamily="18" charset="0"/>
                <a:cs typeface="Times New Roman" pitchFamily="18" charset="0"/>
              </a:rPr>
              <a:t>screws either inward or outward. (The bubble moves in the same direction as the left thumb.) </a:t>
            </a:r>
          </a:p>
          <a:p>
            <a:r>
              <a:rPr lang="en-US" sz="1600" b="1" dirty="0">
                <a:latin typeface="Times New Roman" pitchFamily="18" charset="0"/>
                <a:cs typeface="Times New Roman" pitchFamily="18" charset="0"/>
              </a:rPr>
              <a:t>Step 3: </a:t>
            </a:r>
            <a:r>
              <a:rPr lang="en-US" sz="1600" dirty="0">
                <a:latin typeface="Times New Roman" pitchFamily="18" charset="0"/>
                <a:cs typeface="Times New Roman" pitchFamily="18" charset="0"/>
              </a:rPr>
              <a:t>The level tube is then brought over the third foot screw again by rotating the</a:t>
            </a:r>
            <a:r>
              <a:rPr lang="en-US" sz="1600" b="1" dirty="0">
                <a:latin typeface="Times New Roman" pitchFamily="18" charset="0"/>
                <a:cs typeface="Times New Roman" pitchFamily="18" charset="0"/>
              </a:rPr>
              <a:t> </a:t>
            </a:r>
            <a:r>
              <a:rPr lang="en-US" sz="1600" dirty="0">
                <a:latin typeface="Times New Roman" pitchFamily="18" charset="0"/>
                <a:cs typeface="Times New Roman" pitchFamily="18" charset="0"/>
              </a:rPr>
              <a:t>upper part of the instrument. </a:t>
            </a:r>
          </a:p>
          <a:p>
            <a:r>
              <a:rPr lang="en-US" sz="1600" b="1" dirty="0">
                <a:latin typeface="Times New Roman" pitchFamily="18" charset="0"/>
                <a:cs typeface="Times New Roman" pitchFamily="18" charset="0"/>
              </a:rPr>
              <a:t>Step 4: </a:t>
            </a:r>
            <a:r>
              <a:rPr lang="en-US" sz="1600" dirty="0">
                <a:latin typeface="Times New Roman" pitchFamily="18" charset="0"/>
                <a:cs typeface="Times New Roman" pitchFamily="18" charset="0"/>
              </a:rPr>
              <a:t>The bubble is then again brought to the centre of the level tube by rotating the</a:t>
            </a:r>
            <a:r>
              <a:rPr lang="en-US" sz="1600" b="1" dirty="0">
                <a:latin typeface="Times New Roman" pitchFamily="18" charset="0"/>
                <a:cs typeface="Times New Roman" pitchFamily="18" charset="0"/>
              </a:rPr>
              <a:t> </a:t>
            </a:r>
            <a:r>
              <a:rPr lang="en-US" sz="1600" dirty="0">
                <a:latin typeface="Times New Roman" pitchFamily="18" charset="0"/>
                <a:cs typeface="Times New Roman" pitchFamily="18" charset="0"/>
              </a:rPr>
              <a:t>third foot screw either inward or outward. </a:t>
            </a:r>
          </a:p>
          <a:p>
            <a:r>
              <a:rPr lang="en-US" sz="1600" b="1" dirty="0">
                <a:latin typeface="Times New Roman" pitchFamily="18" charset="0"/>
                <a:cs typeface="Times New Roman" pitchFamily="18" charset="0"/>
              </a:rPr>
              <a:t>Step 5: </a:t>
            </a:r>
            <a:r>
              <a:rPr lang="en-US" sz="1600" dirty="0">
                <a:latin typeface="Times New Roman" pitchFamily="18" charset="0"/>
                <a:cs typeface="Times New Roman" pitchFamily="18" charset="0"/>
              </a:rPr>
              <a:t>Repeat Step 1 by rotating the upper part of the instrument in the same</a:t>
            </a:r>
            <a:r>
              <a:rPr lang="en-US" sz="1600" b="1" dirty="0">
                <a:latin typeface="Times New Roman" pitchFamily="18" charset="0"/>
                <a:cs typeface="Times New Roman" pitchFamily="18" charset="0"/>
              </a:rPr>
              <a:t> </a:t>
            </a:r>
            <a:r>
              <a:rPr lang="en-US" sz="1600" dirty="0">
                <a:latin typeface="Times New Roman" pitchFamily="18" charset="0"/>
                <a:cs typeface="Times New Roman" pitchFamily="18" charset="0"/>
              </a:rPr>
              <a:t>quadrant of the circle and then Step 2. </a:t>
            </a:r>
          </a:p>
          <a:p>
            <a:r>
              <a:rPr lang="en-US" sz="1600" b="1" dirty="0">
                <a:latin typeface="Times New Roman" pitchFamily="18" charset="0"/>
                <a:cs typeface="Times New Roman" pitchFamily="18" charset="0"/>
              </a:rPr>
              <a:t>Step 6: </a:t>
            </a:r>
            <a:r>
              <a:rPr lang="en-US" sz="1600" dirty="0">
                <a:latin typeface="Times New Roman" pitchFamily="18" charset="0"/>
                <a:cs typeface="Times New Roman" pitchFamily="18" charset="0"/>
              </a:rPr>
              <a:t>Repeat Step 3 by rotating the upper part of the instrument in the same</a:t>
            </a:r>
            <a:r>
              <a:rPr lang="en-US" sz="1600" b="1" dirty="0">
                <a:latin typeface="Times New Roman" pitchFamily="18" charset="0"/>
                <a:cs typeface="Times New Roman" pitchFamily="18" charset="0"/>
              </a:rPr>
              <a:t> </a:t>
            </a:r>
            <a:r>
              <a:rPr lang="en-US" sz="1600" dirty="0">
                <a:latin typeface="Times New Roman" pitchFamily="18" charset="0"/>
                <a:cs typeface="Times New Roman" pitchFamily="18" charset="0"/>
              </a:rPr>
              <a:t>quadrant of the circle and then Step 4. </a:t>
            </a:r>
          </a:p>
          <a:p>
            <a:r>
              <a:rPr lang="en-US" sz="1600" b="1" dirty="0">
                <a:latin typeface="Times New Roman" pitchFamily="18" charset="0"/>
                <a:cs typeface="Times New Roman" pitchFamily="18" charset="0"/>
              </a:rPr>
              <a:t>Step 7: </a:t>
            </a:r>
            <a:r>
              <a:rPr lang="en-US" sz="1600" dirty="0">
                <a:latin typeface="Times New Roman" pitchFamily="18" charset="0"/>
                <a:cs typeface="Times New Roman" pitchFamily="18" charset="0"/>
              </a:rPr>
              <a:t>Repeat Steps 5 and 6, till the bubble remains central in both the positions.</a:t>
            </a:r>
            <a:r>
              <a:rPr lang="en-US" sz="1600" b="1" dirty="0">
                <a:latin typeface="Times New Roman" pitchFamily="18" charset="0"/>
                <a:cs typeface="Times New Roman" pitchFamily="18" charset="0"/>
              </a:rPr>
              <a:t> </a:t>
            </a:r>
          </a:p>
          <a:p>
            <a:r>
              <a:rPr lang="en-US" sz="1600" b="1" dirty="0">
                <a:latin typeface="Times New Roman" pitchFamily="18" charset="0"/>
                <a:cs typeface="Times New Roman" pitchFamily="18" charset="0"/>
              </a:rPr>
              <a:t>Step 8: </a:t>
            </a:r>
            <a:r>
              <a:rPr lang="en-US" sz="1600" dirty="0">
                <a:latin typeface="Times New Roman" pitchFamily="18" charset="0"/>
                <a:cs typeface="Times New Roman" pitchFamily="18" charset="0"/>
              </a:rPr>
              <a:t>By rotating the upper part of the instrument through 180 o , the level tube is</a:t>
            </a:r>
            <a:r>
              <a:rPr lang="en-US" sz="1600" b="1" dirty="0">
                <a:latin typeface="Times New Roman" pitchFamily="18" charset="0"/>
                <a:cs typeface="Times New Roman" pitchFamily="18" charset="0"/>
              </a:rPr>
              <a:t> </a:t>
            </a:r>
            <a:r>
              <a:rPr lang="en-US" sz="1600" dirty="0">
                <a:latin typeface="Times New Roman" pitchFamily="18" charset="0"/>
                <a:cs typeface="Times New Roman" pitchFamily="18" charset="0"/>
              </a:rPr>
              <a:t>brought parallel to first two foot screws in reverse order. The bubble will remain in the centre if the instrument is in permanent adjustment.</a:t>
            </a:r>
            <a:br>
              <a:rPr lang="en-US" sz="1600" dirty="0">
                <a:latin typeface="Times New Roman" pitchFamily="18" charset="0"/>
                <a:cs typeface="Times New Roman" pitchFamily="18" charset="0"/>
              </a:rPr>
            </a:br>
            <a:endParaRPr lang="en-US" sz="16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0D6291E4-33CC-49CC-AA0E-F92855DB183F}" type="slidenum">
              <a:rPr lang="en-US" smtClean="0"/>
              <a:t>9</a:t>
            </a:fld>
            <a:endParaRPr lang="en-US"/>
          </a:p>
        </p:txBody>
      </p:sp>
    </p:spTree>
    <p:extLst>
      <p:ext uri="{BB962C8B-B14F-4D97-AF65-F5344CB8AC3E}">
        <p14:creationId xmlns:p14="http://schemas.microsoft.com/office/powerpoint/2010/main" val="1187517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xmlns="" id="{C8CFAA21-DA1E-4C00-A5B9-A61C3838154B}"/>
              </a:ext>
            </a:extLst>
          </p:cNvPr>
          <p:cNvPicPr>
            <a:picLocks noGrp="1" noChangeAspect="1"/>
          </p:cNvPicPr>
          <p:nvPr>
            <p:ph idx="1"/>
          </p:nvPr>
        </p:nvPicPr>
        <p:blipFill>
          <a:blip r:embed="rId2"/>
          <a:stretch>
            <a:fillRect/>
          </a:stretch>
        </p:blipFill>
        <p:spPr>
          <a:xfrm>
            <a:off x="1349237" y="506897"/>
            <a:ext cx="6650573" cy="6162261"/>
          </a:xfrm>
          <a:prstGeom prst="rect">
            <a:avLst/>
          </a:prstGeom>
        </p:spPr>
      </p:pic>
      <p:sp>
        <p:nvSpPr>
          <p:cNvPr id="5" name="Slide Number Placeholder 4"/>
          <p:cNvSpPr>
            <a:spLocks noGrp="1"/>
          </p:cNvSpPr>
          <p:nvPr>
            <p:ph type="sldNum" sz="quarter" idx="12"/>
          </p:nvPr>
        </p:nvSpPr>
        <p:spPr/>
        <p:txBody>
          <a:bodyPr/>
          <a:lstStyle/>
          <a:p>
            <a:fld id="{0D6291E4-33CC-49CC-AA0E-F92855DB183F}" type="slidenum">
              <a:rPr lang="en-US" smtClean="0"/>
              <a:t>10</a:t>
            </a:fld>
            <a:endParaRPr lang="en-US"/>
          </a:p>
        </p:txBody>
      </p:sp>
    </p:spTree>
    <p:extLst>
      <p:ext uri="{BB962C8B-B14F-4D97-AF65-F5344CB8AC3E}">
        <p14:creationId xmlns:p14="http://schemas.microsoft.com/office/powerpoint/2010/main" val="1585436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2411" y="155275"/>
            <a:ext cx="6683765" cy="1280890"/>
          </a:xfrm>
        </p:spPr>
        <p:txBody>
          <a:bodyPr/>
          <a:lstStyle/>
          <a:p>
            <a:r>
              <a:rPr lang="en-IN" dirty="0"/>
              <a:t>Focusing of eye piece</a:t>
            </a:r>
            <a:endParaRPr lang="en-US" dirty="0"/>
          </a:p>
        </p:txBody>
      </p:sp>
      <p:sp>
        <p:nvSpPr>
          <p:cNvPr id="3" name="Content Placeholder 2"/>
          <p:cNvSpPr>
            <a:spLocks noGrp="1"/>
          </p:cNvSpPr>
          <p:nvPr>
            <p:ph idx="1"/>
          </p:nvPr>
        </p:nvSpPr>
        <p:spPr>
          <a:xfrm>
            <a:off x="1268083" y="1219200"/>
            <a:ext cx="7412135" cy="3861758"/>
          </a:xfrm>
        </p:spPr>
        <p:txBody>
          <a:bodyPr>
            <a:normAutofit lnSpcReduction="10000"/>
          </a:bodyPr>
          <a:lstStyle/>
          <a:p>
            <a:r>
              <a:rPr lang="en-US" b="1" dirty="0"/>
              <a:t>For focusing the eye-piece</a:t>
            </a:r>
            <a:r>
              <a:rPr lang="en-US" dirty="0"/>
              <a:t>, the telescope is first pointed towards the sky. Then the ring of eye-piece is turned either in or out until the cross-hairs are seen sharp and distinct. Focusing of eye-piece depends on the vision of observer and thus required whenever there is a change in observer.</a:t>
            </a:r>
          </a:p>
        </p:txBody>
      </p:sp>
      <p:sp>
        <p:nvSpPr>
          <p:cNvPr id="5" name="Slide Number Placeholder 4"/>
          <p:cNvSpPr>
            <a:spLocks noGrp="1"/>
          </p:cNvSpPr>
          <p:nvPr>
            <p:ph type="sldNum" sz="quarter" idx="12"/>
          </p:nvPr>
        </p:nvSpPr>
        <p:spPr/>
        <p:txBody>
          <a:bodyPr/>
          <a:lstStyle/>
          <a:p>
            <a:fld id="{0D6291E4-33CC-49CC-AA0E-F92855DB183F}" type="slidenum">
              <a:rPr lang="en-US" smtClean="0"/>
              <a:t>11</a:t>
            </a:fld>
            <a:endParaRPr lang="en-US"/>
          </a:p>
        </p:txBody>
      </p:sp>
    </p:spTree>
    <p:extLst>
      <p:ext uri="{BB962C8B-B14F-4D97-AF65-F5344CB8AC3E}">
        <p14:creationId xmlns:p14="http://schemas.microsoft.com/office/powerpoint/2010/main" val="1538989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Focusing of object glass</a:t>
            </a:r>
            <a:endParaRPr lang="en-US" dirty="0"/>
          </a:p>
        </p:txBody>
      </p:sp>
      <p:sp>
        <p:nvSpPr>
          <p:cNvPr id="3" name="Content Placeholder 2"/>
          <p:cNvSpPr>
            <a:spLocks noGrp="1"/>
          </p:cNvSpPr>
          <p:nvPr>
            <p:ph idx="1"/>
          </p:nvPr>
        </p:nvSpPr>
        <p:spPr/>
        <p:txBody>
          <a:bodyPr/>
          <a:lstStyle/>
          <a:p>
            <a:r>
              <a:rPr lang="en-US" b="1" dirty="0"/>
              <a:t>For focusing the objective, </a:t>
            </a:r>
            <a:r>
              <a:rPr lang="en-US" dirty="0"/>
              <a:t>the telescope is first pointed towards the object. Then,</a:t>
            </a:r>
            <a:r>
              <a:rPr lang="en-US" b="1" dirty="0"/>
              <a:t> </a:t>
            </a:r>
            <a:r>
              <a:rPr lang="en-US" dirty="0"/>
              <a:t>the focusing screw is turned until the image of the object appears clear and sharp and there is no relative movement between the image and the cross-hairs. This is required to be done before taking any observation.</a:t>
            </a:r>
          </a:p>
        </p:txBody>
      </p:sp>
      <p:sp>
        <p:nvSpPr>
          <p:cNvPr id="5" name="Slide Number Placeholder 4"/>
          <p:cNvSpPr>
            <a:spLocks noGrp="1"/>
          </p:cNvSpPr>
          <p:nvPr>
            <p:ph type="sldNum" sz="quarter" idx="12"/>
          </p:nvPr>
        </p:nvSpPr>
        <p:spPr/>
        <p:txBody>
          <a:bodyPr/>
          <a:lstStyle/>
          <a:p>
            <a:fld id="{0D6291E4-33CC-49CC-AA0E-F92855DB183F}" type="slidenum">
              <a:rPr lang="en-US" smtClean="0"/>
              <a:t>12</a:t>
            </a:fld>
            <a:endParaRPr lang="en-US"/>
          </a:p>
        </p:txBody>
      </p:sp>
    </p:spTree>
    <p:extLst>
      <p:ext uri="{BB962C8B-B14F-4D97-AF65-F5344CB8AC3E}">
        <p14:creationId xmlns:p14="http://schemas.microsoft.com/office/powerpoint/2010/main" val="1210067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07C17F-7E52-4BB8-9370-576C92BA144F}"/>
              </a:ext>
            </a:extLst>
          </p:cNvPr>
          <p:cNvSpPr>
            <a:spLocks noGrp="1"/>
          </p:cNvSpPr>
          <p:nvPr>
            <p:ph type="title"/>
          </p:nvPr>
        </p:nvSpPr>
        <p:spPr/>
        <p:txBody>
          <a:bodyPr/>
          <a:lstStyle/>
          <a:p>
            <a:r>
              <a:rPr lang="en-IN" dirty="0"/>
              <a:t>Permanent adjustment of level</a:t>
            </a:r>
          </a:p>
        </p:txBody>
      </p:sp>
      <p:sp>
        <p:nvSpPr>
          <p:cNvPr id="3" name="Content Placeholder 2">
            <a:extLst>
              <a:ext uri="{FF2B5EF4-FFF2-40B4-BE49-F238E27FC236}">
                <a16:creationId xmlns:a16="http://schemas.microsoft.com/office/drawing/2014/main" xmlns="" id="{0ECF6F8A-4A01-4FD5-8896-533BA80C9297}"/>
              </a:ext>
            </a:extLst>
          </p:cNvPr>
          <p:cNvSpPr>
            <a:spLocks noGrp="1"/>
          </p:cNvSpPr>
          <p:nvPr>
            <p:ph idx="1"/>
          </p:nvPr>
        </p:nvSpPr>
        <p:spPr/>
        <p:txBody>
          <a:bodyPr/>
          <a:lstStyle/>
          <a:p>
            <a:pPr fontAlgn="base"/>
            <a:r>
              <a:rPr lang="en-US" dirty="0"/>
              <a:t>In a dumpy level, there are only two adjustments as he telescope is rigidly fixed to the spindle.</a:t>
            </a:r>
          </a:p>
          <a:p>
            <a:pPr marL="0" indent="0" fontAlgn="base">
              <a:buNone/>
            </a:pPr>
            <a:r>
              <a:rPr lang="en-US" dirty="0"/>
              <a:t>	1. The axis of the bubble tube should be perpendicular to the vertical axis.</a:t>
            </a:r>
          </a:p>
          <a:p>
            <a:pPr marL="0" indent="0" fontAlgn="base">
              <a:buNone/>
            </a:pPr>
            <a:r>
              <a:rPr lang="en-US" dirty="0"/>
              <a:t>	2. The line of collimation should be parallel to the axis of the bubble tube.</a:t>
            </a:r>
          </a:p>
          <a:p>
            <a:pPr marL="0" indent="0">
              <a:buNone/>
            </a:pPr>
            <a:endParaRPr lang="en-IN" dirty="0"/>
          </a:p>
        </p:txBody>
      </p:sp>
      <p:sp>
        <p:nvSpPr>
          <p:cNvPr id="5" name="Slide Number Placeholder 4"/>
          <p:cNvSpPr>
            <a:spLocks noGrp="1"/>
          </p:cNvSpPr>
          <p:nvPr>
            <p:ph type="sldNum" sz="quarter" idx="12"/>
          </p:nvPr>
        </p:nvSpPr>
        <p:spPr/>
        <p:txBody>
          <a:bodyPr/>
          <a:lstStyle/>
          <a:p>
            <a:fld id="{0D6291E4-33CC-49CC-AA0E-F92855DB183F}" type="slidenum">
              <a:rPr lang="en-US" smtClean="0"/>
              <a:t>13</a:t>
            </a:fld>
            <a:endParaRPr lang="en-US"/>
          </a:p>
        </p:txBody>
      </p:sp>
    </p:spTree>
    <p:extLst>
      <p:ext uri="{BB962C8B-B14F-4D97-AF65-F5344CB8AC3E}">
        <p14:creationId xmlns:p14="http://schemas.microsoft.com/office/powerpoint/2010/main" val="1571600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Sensitiveness of level tube</a:t>
            </a:r>
          </a:p>
        </p:txBody>
      </p:sp>
      <p:sp>
        <p:nvSpPr>
          <p:cNvPr id="3" name="Content Placeholder 2"/>
          <p:cNvSpPr>
            <a:spLocks noGrp="1"/>
          </p:cNvSpPr>
          <p:nvPr>
            <p:ph idx="1"/>
          </p:nvPr>
        </p:nvSpPr>
        <p:spPr/>
        <p:txBody>
          <a:bodyPr/>
          <a:lstStyle/>
          <a:p>
            <a:r>
              <a:rPr lang="en-US" dirty="0"/>
              <a:t>Sensitiveness of bubble tube is defined as the angular value of one division marked on the tube.</a:t>
            </a:r>
          </a:p>
          <a:p>
            <a:r>
              <a:rPr lang="en-US" dirty="0"/>
              <a:t>It is amount the horizontal axis has to be tilted to cause the bubble to  move from one graduation to another.</a:t>
            </a:r>
          </a:p>
        </p:txBody>
      </p:sp>
      <p:sp>
        <p:nvSpPr>
          <p:cNvPr id="5" name="Slide Number Placeholder 4"/>
          <p:cNvSpPr>
            <a:spLocks noGrp="1"/>
          </p:cNvSpPr>
          <p:nvPr>
            <p:ph type="sldNum" sz="quarter" idx="12"/>
          </p:nvPr>
        </p:nvSpPr>
        <p:spPr/>
        <p:txBody>
          <a:bodyPr/>
          <a:lstStyle/>
          <a:p>
            <a:fld id="{0D6291E4-33CC-49CC-AA0E-F92855DB183F}" type="slidenum">
              <a:rPr lang="en-US" smtClean="0"/>
              <a:t>14</a:t>
            </a:fld>
            <a:endParaRPr lang="en-US"/>
          </a:p>
        </p:txBody>
      </p:sp>
    </p:spTree>
    <p:extLst>
      <p:ext uri="{BB962C8B-B14F-4D97-AF65-F5344CB8AC3E}">
        <p14:creationId xmlns:p14="http://schemas.microsoft.com/office/powerpoint/2010/main" val="3112981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 tube is said to be more sensitive if the bubbles moves by more divisions for a given change in the angles</a:t>
            </a:r>
          </a:p>
        </p:txBody>
      </p:sp>
      <p:sp>
        <p:nvSpPr>
          <p:cNvPr id="5" name="Slide Number Placeholder 4"/>
          <p:cNvSpPr>
            <a:spLocks noGrp="1"/>
          </p:cNvSpPr>
          <p:nvPr>
            <p:ph type="sldNum" sz="quarter" idx="12"/>
          </p:nvPr>
        </p:nvSpPr>
        <p:spPr/>
        <p:txBody>
          <a:bodyPr/>
          <a:lstStyle/>
          <a:p>
            <a:fld id="{0D6291E4-33CC-49CC-AA0E-F92855DB183F}" type="slidenum">
              <a:rPr lang="en-US" smtClean="0"/>
              <a:t>15</a:t>
            </a:fld>
            <a:endParaRPr lang="en-US"/>
          </a:p>
        </p:txBody>
      </p:sp>
    </p:spTree>
    <p:extLst>
      <p:ext uri="{BB962C8B-B14F-4D97-AF65-F5344CB8AC3E}">
        <p14:creationId xmlns:p14="http://schemas.microsoft.com/office/powerpoint/2010/main" val="1430793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sensitiveness of a bubble tube can be increased by</a:t>
            </a:r>
          </a:p>
          <a:p>
            <a:r>
              <a:rPr lang="en-US" dirty="0"/>
              <a:t>Increasing the internal radius of the tube</a:t>
            </a:r>
          </a:p>
          <a:p>
            <a:r>
              <a:rPr lang="en-US" dirty="0"/>
              <a:t>Increasing the diameter of the tube</a:t>
            </a:r>
          </a:p>
          <a:p>
            <a:r>
              <a:rPr lang="en-US" dirty="0"/>
              <a:t>Increasing the length of the tube</a:t>
            </a:r>
          </a:p>
          <a:p>
            <a:r>
              <a:rPr lang="en-US" dirty="0"/>
              <a:t>Decreasing the roughness of the walls</a:t>
            </a:r>
          </a:p>
          <a:p>
            <a:r>
              <a:rPr lang="en-US" dirty="0"/>
              <a:t>Decreasing the viscosity of the liquid</a:t>
            </a:r>
          </a:p>
          <a:p>
            <a:endParaRPr lang="en-US" dirty="0"/>
          </a:p>
        </p:txBody>
      </p:sp>
      <p:sp>
        <p:nvSpPr>
          <p:cNvPr id="5" name="Slide Number Placeholder 4"/>
          <p:cNvSpPr>
            <a:spLocks noGrp="1"/>
          </p:cNvSpPr>
          <p:nvPr>
            <p:ph type="sldNum" sz="quarter" idx="12"/>
          </p:nvPr>
        </p:nvSpPr>
        <p:spPr/>
        <p:txBody>
          <a:bodyPr/>
          <a:lstStyle/>
          <a:p>
            <a:fld id="{0D6291E4-33CC-49CC-AA0E-F92855DB183F}" type="slidenum">
              <a:rPr lang="en-US" smtClean="0"/>
              <a:t>16</a:t>
            </a:fld>
            <a:endParaRPr lang="en-US"/>
          </a:p>
        </p:txBody>
      </p:sp>
    </p:spTree>
    <p:extLst>
      <p:ext uri="{BB962C8B-B14F-4D97-AF65-F5344CB8AC3E}">
        <p14:creationId xmlns:p14="http://schemas.microsoft.com/office/powerpoint/2010/main" val="3138807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444" y="972057"/>
            <a:ext cx="7548880" cy="4779010"/>
          </a:xfrm>
          <a:prstGeom prst="rect">
            <a:avLst/>
          </a:prstGeom>
        </p:spPr>
        <p:txBody>
          <a:bodyPr vert="horz" wrap="square" lIns="0" tIns="52705" rIns="0" bIns="0" rtlCol="0">
            <a:spAutoFit/>
          </a:bodyPr>
          <a:lstStyle/>
          <a:p>
            <a:pPr marL="286385" marR="5080" indent="-273685" algn="just">
              <a:lnSpc>
                <a:spcPct val="90000"/>
              </a:lnSpc>
              <a:spcBef>
                <a:spcPts val="415"/>
              </a:spcBef>
              <a:buClr>
                <a:srgbClr val="D24717"/>
              </a:buClr>
              <a:buSzPct val="85416"/>
              <a:buFont typeface="Wingdings 2"/>
              <a:buChar char=""/>
              <a:tabLst>
                <a:tab pos="287020" algn="l"/>
              </a:tabLst>
            </a:pPr>
            <a:r>
              <a:rPr sz="2400" b="1" dirty="0">
                <a:solidFill>
                  <a:srgbClr val="6A6262"/>
                </a:solidFill>
                <a:latin typeface="Times New Roman"/>
                <a:cs typeface="Times New Roman"/>
              </a:rPr>
              <a:t>8)</a:t>
            </a:r>
            <a:r>
              <a:rPr sz="2600" b="1" dirty="0">
                <a:latin typeface="Times New Roman"/>
                <a:cs typeface="Times New Roman"/>
              </a:rPr>
              <a:t>BENCH MARK – (BM) </a:t>
            </a:r>
            <a:r>
              <a:rPr sz="2600" dirty="0">
                <a:latin typeface="Times New Roman"/>
                <a:cs typeface="Times New Roman"/>
              </a:rPr>
              <a:t>– B.M. </a:t>
            </a:r>
            <a:r>
              <a:rPr sz="2600" spc="-5" dirty="0">
                <a:latin typeface="Times New Roman"/>
                <a:cs typeface="Times New Roman"/>
              </a:rPr>
              <a:t>is </a:t>
            </a:r>
            <a:r>
              <a:rPr sz="2600" dirty="0">
                <a:latin typeface="Times New Roman"/>
                <a:cs typeface="Times New Roman"/>
              </a:rPr>
              <a:t>a </a:t>
            </a:r>
            <a:r>
              <a:rPr sz="2600" spc="-5" dirty="0">
                <a:latin typeface="Times New Roman"/>
                <a:cs typeface="Times New Roman"/>
              </a:rPr>
              <a:t>fixed</a:t>
            </a:r>
            <a:r>
              <a:rPr sz="2600" spc="-75" dirty="0">
                <a:latin typeface="Times New Roman"/>
                <a:cs typeface="Times New Roman"/>
              </a:rPr>
              <a:t> </a:t>
            </a:r>
            <a:r>
              <a:rPr sz="2600" spc="-5" dirty="0">
                <a:latin typeface="Times New Roman"/>
                <a:cs typeface="Times New Roman"/>
              </a:rPr>
              <a:t>reference  </a:t>
            </a:r>
            <a:r>
              <a:rPr sz="2600" dirty="0">
                <a:latin typeface="Times New Roman"/>
                <a:cs typeface="Times New Roman"/>
              </a:rPr>
              <a:t>point of </a:t>
            </a:r>
            <a:r>
              <a:rPr sz="2600" spc="5" dirty="0">
                <a:latin typeface="Times New Roman"/>
                <a:cs typeface="Times New Roman"/>
              </a:rPr>
              <a:t>known </a:t>
            </a:r>
            <a:r>
              <a:rPr sz="2600" spc="-5" dirty="0">
                <a:latin typeface="Times New Roman"/>
                <a:cs typeface="Times New Roman"/>
              </a:rPr>
              <a:t>elevation </a:t>
            </a:r>
            <a:r>
              <a:rPr sz="2600" dirty="0">
                <a:latin typeface="Times New Roman"/>
                <a:cs typeface="Times New Roman"/>
              </a:rPr>
              <a:t>with </a:t>
            </a:r>
            <a:r>
              <a:rPr sz="2600" spc="-5" dirty="0">
                <a:latin typeface="Times New Roman"/>
                <a:cs typeface="Times New Roman"/>
              </a:rPr>
              <a:t>reference </a:t>
            </a:r>
            <a:r>
              <a:rPr sz="2600" dirty="0">
                <a:latin typeface="Times New Roman"/>
                <a:cs typeface="Times New Roman"/>
              </a:rPr>
              <a:t>to datum </a:t>
            </a:r>
            <a:r>
              <a:rPr sz="2600" spc="-5" dirty="0">
                <a:latin typeface="Times New Roman"/>
                <a:cs typeface="Times New Roman"/>
              </a:rPr>
              <a:t>line.  </a:t>
            </a:r>
            <a:r>
              <a:rPr sz="2600" dirty="0">
                <a:latin typeface="Times New Roman"/>
                <a:cs typeface="Times New Roman"/>
              </a:rPr>
              <a:t>They survey as </a:t>
            </a:r>
            <a:r>
              <a:rPr sz="2600" spc="-5" dirty="0">
                <a:latin typeface="Times New Roman"/>
                <a:cs typeface="Times New Roman"/>
              </a:rPr>
              <a:t>reference </a:t>
            </a:r>
            <a:r>
              <a:rPr sz="2600" dirty="0">
                <a:latin typeface="Times New Roman"/>
                <a:cs typeface="Times New Roman"/>
              </a:rPr>
              <a:t>points for finding RL of new  points or for conducting </a:t>
            </a:r>
            <a:r>
              <a:rPr sz="2600" spc="-5" dirty="0">
                <a:latin typeface="Times New Roman"/>
                <a:cs typeface="Times New Roman"/>
              </a:rPr>
              <a:t>levelling </a:t>
            </a:r>
            <a:r>
              <a:rPr sz="2600" dirty="0">
                <a:latin typeface="Times New Roman"/>
                <a:cs typeface="Times New Roman"/>
              </a:rPr>
              <a:t>operations in project  involving roads and</a:t>
            </a:r>
            <a:r>
              <a:rPr sz="2600" spc="-65" dirty="0">
                <a:latin typeface="Times New Roman"/>
                <a:cs typeface="Times New Roman"/>
              </a:rPr>
              <a:t> </a:t>
            </a:r>
            <a:r>
              <a:rPr sz="2600" spc="-5" dirty="0">
                <a:latin typeface="Times New Roman"/>
                <a:cs typeface="Times New Roman"/>
              </a:rPr>
              <a:t>railways.</a:t>
            </a:r>
            <a:endParaRPr sz="2600">
              <a:latin typeface="Times New Roman"/>
              <a:cs typeface="Times New Roman"/>
            </a:endParaRPr>
          </a:p>
          <a:p>
            <a:pPr marL="451484" indent="-438784">
              <a:lnSpc>
                <a:spcPts val="2965"/>
              </a:lnSpc>
              <a:spcBef>
                <a:spcPts val="290"/>
              </a:spcBef>
              <a:buClr>
                <a:srgbClr val="D24717"/>
              </a:buClr>
              <a:buSzPct val="84615"/>
              <a:buFont typeface="Wingdings 2"/>
              <a:buChar char=""/>
              <a:tabLst>
                <a:tab pos="451484" algn="l"/>
                <a:tab pos="452120" algn="l"/>
              </a:tabLst>
            </a:pPr>
            <a:r>
              <a:rPr sz="2600" dirty="0">
                <a:latin typeface="Times New Roman"/>
                <a:cs typeface="Times New Roman"/>
              </a:rPr>
              <a:t>It </a:t>
            </a:r>
            <a:r>
              <a:rPr sz="2600" spc="-5" dirty="0">
                <a:latin typeface="Times New Roman"/>
                <a:cs typeface="Times New Roman"/>
              </a:rPr>
              <a:t>may </a:t>
            </a:r>
            <a:r>
              <a:rPr sz="2600" dirty="0">
                <a:latin typeface="Times New Roman"/>
                <a:cs typeface="Times New Roman"/>
              </a:rPr>
              <a:t>be of the following</a:t>
            </a:r>
            <a:r>
              <a:rPr sz="2600" spc="-50" dirty="0">
                <a:latin typeface="Times New Roman"/>
                <a:cs typeface="Times New Roman"/>
              </a:rPr>
              <a:t> </a:t>
            </a:r>
            <a:r>
              <a:rPr sz="2600" spc="-5" dirty="0">
                <a:latin typeface="Times New Roman"/>
                <a:cs typeface="Times New Roman"/>
              </a:rPr>
              <a:t>types.</a:t>
            </a:r>
            <a:endParaRPr sz="2600">
              <a:latin typeface="Times New Roman"/>
              <a:cs typeface="Times New Roman"/>
            </a:endParaRPr>
          </a:p>
          <a:p>
            <a:pPr marL="286385" marR="774700" lvl="1">
              <a:lnSpc>
                <a:spcPts val="2810"/>
              </a:lnSpc>
              <a:spcBef>
                <a:spcPts val="195"/>
              </a:spcBef>
              <a:buFont typeface="Times New Roman"/>
              <a:buAutoNum type="romanLcParenR"/>
              <a:tabLst>
                <a:tab pos="654050" algn="l"/>
                <a:tab pos="654685" algn="l"/>
              </a:tabLst>
            </a:pPr>
            <a:r>
              <a:rPr sz="2600" b="1" dirty="0">
                <a:latin typeface="Times New Roman"/>
                <a:cs typeface="Times New Roman"/>
              </a:rPr>
              <a:t>GTS Bench mark </a:t>
            </a:r>
            <a:r>
              <a:rPr sz="2600" spc="-10" dirty="0">
                <a:latin typeface="Times New Roman"/>
                <a:cs typeface="Times New Roman"/>
              </a:rPr>
              <a:t>(</a:t>
            </a:r>
            <a:r>
              <a:rPr sz="2600" b="1" spc="-10" dirty="0">
                <a:latin typeface="Times New Roman"/>
                <a:cs typeface="Times New Roman"/>
              </a:rPr>
              <a:t>Great</a:t>
            </a:r>
            <a:r>
              <a:rPr sz="2600" b="1" spc="-85" dirty="0">
                <a:latin typeface="Times New Roman"/>
                <a:cs typeface="Times New Roman"/>
              </a:rPr>
              <a:t> </a:t>
            </a:r>
            <a:r>
              <a:rPr sz="2600" b="1" spc="-15" dirty="0">
                <a:latin typeface="Times New Roman"/>
                <a:cs typeface="Times New Roman"/>
              </a:rPr>
              <a:t>Trigonometrically  </a:t>
            </a:r>
            <a:r>
              <a:rPr sz="2600" b="1" dirty="0">
                <a:latin typeface="Times New Roman"/>
                <a:cs typeface="Times New Roman"/>
              </a:rPr>
              <a:t>Survey</a:t>
            </a:r>
            <a:r>
              <a:rPr sz="2600" dirty="0">
                <a:latin typeface="Times New Roman"/>
                <a:cs typeface="Times New Roman"/>
              </a:rPr>
              <a:t>)</a:t>
            </a:r>
            <a:r>
              <a:rPr sz="2600" spc="-40" dirty="0">
                <a:latin typeface="Times New Roman"/>
                <a:cs typeface="Times New Roman"/>
              </a:rPr>
              <a:t> </a:t>
            </a:r>
            <a:r>
              <a:rPr sz="2600" dirty="0">
                <a:latin typeface="Times New Roman"/>
                <a:cs typeface="Times New Roman"/>
              </a:rPr>
              <a:t>:</a:t>
            </a:r>
            <a:endParaRPr sz="2600">
              <a:latin typeface="Times New Roman"/>
              <a:cs typeface="Times New Roman"/>
            </a:endParaRPr>
          </a:p>
          <a:p>
            <a:pPr marL="286385">
              <a:lnSpc>
                <a:spcPts val="2610"/>
              </a:lnSpc>
            </a:pPr>
            <a:r>
              <a:rPr sz="2600" spc="-5" dirty="0">
                <a:latin typeface="Times New Roman"/>
                <a:cs typeface="Times New Roman"/>
              </a:rPr>
              <a:t>These </a:t>
            </a:r>
            <a:r>
              <a:rPr sz="2600" dirty="0">
                <a:latin typeface="Times New Roman"/>
                <a:cs typeface="Times New Roman"/>
              </a:rPr>
              <a:t>Bench </a:t>
            </a:r>
            <a:r>
              <a:rPr sz="2600" spc="-5" dirty="0">
                <a:latin typeface="Times New Roman"/>
                <a:cs typeface="Times New Roman"/>
              </a:rPr>
              <a:t>marks </a:t>
            </a:r>
            <a:r>
              <a:rPr sz="2600" dirty="0">
                <a:latin typeface="Times New Roman"/>
                <a:cs typeface="Times New Roman"/>
              </a:rPr>
              <a:t>are </a:t>
            </a:r>
            <a:r>
              <a:rPr sz="2600" spc="-5" dirty="0">
                <a:latin typeface="Times New Roman"/>
                <a:cs typeface="Times New Roman"/>
              </a:rPr>
              <a:t>established </a:t>
            </a:r>
            <a:r>
              <a:rPr sz="2600" dirty="0">
                <a:latin typeface="Times New Roman"/>
                <a:cs typeface="Times New Roman"/>
              </a:rPr>
              <a:t>by national</a:t>
            </a:r>
            <a:r>
              <a:rPr sz="2600" spc="-45" dirty="0">
                <a:latin typeface="Times New Roman"/>
                <a:cs typeface="Times New Roman"/>
              </a:rPr>
              <a:t> </a:t>
            </a:r>
            <a:r>
              <a:rPr sz="2600" dirty="0">
                <a:latin typeface="Times New Roman"/>
                <a:cs typeface="Times New Roman"/>
              </a:rPr>
              <a:t>agency</a:t>
            </a:r>
            <a:endParaRPr sz="2600">
              <a:latin typeface="Times New Roman"/>
              <a:cs typeface="Times New Roman"/>
            </a:endParaRPr>
          </a:p>
          <a:p>
            <a:pPr marL="286385" marR="285750">
              <a:lnSpc>
                <a:spcPct val="90000"/>
              </a:lnSpc>
              <a:spcBef>
                <a:spcPts val="155"/>
              </a:spcBef>
              <a:tabLst>
                <a:tab pos="1618615" algn="l"/>
                <a:tab pos="3598545" algn="l"/>
              </a:tabLst>
            </a:pPr>
            <a:r>
              <a:rPr sz="2600" spc="-5" dirty="0">
                <a:latin typeface="Times New Roman"/>
                <a:cs typeface="Times New Roman"/>
              </a:rPr>
              <a:t>like </a:t>
            </a:r>
            <a:r>
              <a:rPr sz="2600" dirty="0">
                <a:latin typeface="Times New Roman"/>
                <a:cs typeface="Times New Roman"/>
              </a:rPr>
              <a:t>Survey</a:t>
            </a:r>
            <a:r>
              <a:rPr sz="2600" spc="20" dirty="0">
                <a:latin typeface="Times New Roman"/>
                <a:cs typeface="Times New Roman"/>
              </a:rPr>
              <a:t> </a:t>
            </a:r>
            <a:r>
              <a:rPr sz="2600" dirty="0">
                <a:latin typeface="Times New Roman"/>
                <a:cs typeface="Times New Roman"/>
              </a:rPr>
              <a:t>of</a:t>
            </a:r>
            <a:r>
              <a:rPr sz="2600" spc="5" dirty="0">
                <a:latin typeface="Times New Roman"/>
                <a:cs typeface="Times New Roman"/>
              </a:rPr>
              <a:t> </a:t>
            </a:r>
            <a:r>
              <a:rPr sz="2600" spc="-5" dirty="0">
                <a:latin typeface="Times New Roman"/>
                <a:cs typeface="Times New Roman"/>
              </a:rPr>
              <a:t>Pakistan.	</a:t>
            </a:r>
            <a:r>
              <a:rPr sz="2600" dirty="0">
                <a:latin typeface="Times New Roman"/>
                <a:cs typeface="Times New Roman"/>
              </a:rPr>
              <a:t>They are </a:t>
            </a:r>
            <a:r>
              <a:rPr sz="2600" spc="-5" dirty="0">
                <a:latin typeface="Times New Roman"/>
                <a:cs typeface="Times New Roman"/>
              </a:rPr>
              <a:t>established </a:t>
            </a:r>
            <a:r>
              <a:rPr sz="2600" dirty="0">
                <a:latin typeface="Times New Roman"/>
                <a:cs typeface="Times New Roman"/>
              </a:rPr>
              <a:t>with  highest </a:t>
            </a:r>
            <a:r>
              <a:rPr sz="2600" spc="-5" dirty="0">
                <a:latin typeface="Times New Roman"/>
                <a:cs typeface="Times New Roman"/>
              </a:rPr>
              <a:t>precision </a:t>
            </a:r>
            <a:r>
              <a:rPr sz="2600" dirty="0">
                <a:latin typeface="Times New Roman"/>
                <a:cs typeface="Times New Roman"/>
              </a:rPr>
              <a:t>at an </a:t>
            </a:r>
            <a:r>
              <a:rPr sz="2600" spc="-5" dirty="0">
                <a:latin typeface="Times New Roman"/>
                <a:cs typeface="Times New Roman"/>
              </a:rPr>
              <a:t>interval </a:t>
            </a:r>
            <a:r>
              <a:rPr sz="2600" dirty="0">
                <a:latin typeface="Times New Roman"/>
                <a:cs typeface="Times New Roman"/>
              </a:rPr>
              <a:t>of </a:t>
            </a:r>
            <a:r>
              <a:rPr sz="2600" spc="5" dirty="0">
                <a:latin typeface="Times New Roman"/>
                <a:cs typeface="Times New Roman"/>
              </a:rPr>
              <a:t>100 </a:t>
            </a:r>
            <a:r>
              <a:rPr sz="2600" dirty="0">
                <a:latin typeface="Times New Roman"/>
                <a:cs typeface="Times New Roman"/>
              </a:rPr>
              <a:t>km </a:t>
            </a:r>
            <a:r>
              <a:rPr sz="2600" spc="-5" dirty="0">
                <a:latin typeface="Times New Roman"/>
                <a:cs typeface="Times New Roman"/>
              </a:rPr>
              <a:t>all </a:t>
            </a:r>
            <a:r>
              <a:rPr sz="2600" dirty="0">
                <a:latin typeface="Times New Roman"/>
                <a:cs typeface="Times New Roman"/>
              </a:rPr>
              <a:t>over  country</a:t>
            </a:r>
            <a:r>
              <a:rPr sz="2600" spc="-20" dirty="0">
                <a:latin typeface="Times New Roman"/>
                <a:cs typeface="Times New Roman"/>
              </a:rPr>
              <a:t> </a:t>
            </a:r>
            <a:r>
              <a:rPr sz="2600" dirty="0">
                <a:latin typeface="Times New Roman"/>
                <a:cs typeface="Times New Roman"/>
              </a:rPr>
              <a:t>.	Their </a:t>
            </a:r>
            <a:r>
              <a:rPr sz="2600" spc="-5" dirty="0">
                <a:latin typeface="Times New Roman"/>
                <a:cs typeface="Times New Roman"/>
              </a:rPr>
              <a:t>position </a:t>
            </a:r>
            <a:r>
              <a:rPr sz="2600" dirty="0">
                <a:latin typeface="Times New Roman"/>
                <a:cs typeface="Times New Roman"/>
              </a:rPr>
              <a:t>and </a:t>
            </a:r>
            <a:r>
              <a:rPr sz="2600" spc="-5" dirty="0">
                <a:latin typeface="Times New Roman"/>
                <a:cs typeface="Times New Roman"/>
              </a:rPr>
              <a:t>elevation </a:t>
            </a:r>
            <a:r>
              <a:rPr sz="2600" dirty="0">
                <a:latin typeface="Times New Roman"/>
                <a:cs typeface="Times New Roman"/>
              </a:rPr>
              <a:t>above MSL</a:t>
            </a:r>
            <a:r>
              <a:rPr sz="2600" spc="-165" dirty="0">
                <a:latin typeface="Times New Roman"/>
                <a:cs typeface="Times New Roman"/>
              </a:rPr>
              <a:t> </a:t>
            </a:r>
            <a:r>
              <a:rPr sz="2600" dirty="0">
                <a:latin typeface="Times New Roman"/>
                <a:cs typeface="Times New Roman"/>
              </a:rPr>
              <a:t>is  given in a </a:t>
            </a:r>
            <a:r>
              <a:rPr sz="2600" spc="-5" dirty="0">
                <a:latin typeface="Times New Roman"/>
                <a:cs typeface="Times New Roman"/>
              </a:rPr>
              <a:t>special </a:t>
            </a:r>
            <a:r>
              <a:rPr sz="2600" dirty="0">
                <a:latin typeface="Times New Roman"/>
                <a:cs typeface="Times New Roman"/>
              </a:rPr>
              <a:t>catalogue </a:t>
            </a:r>
            <a:r>
              <a:rPr sz="2600" spc="5" dirty="0">
                <a:latin typeface="Times New Roman"/>
                <a:cs typeface="Times New Roman"/>
              </a:rPr>
              <a:t>known </a:t>
            </a:r>
            <a:r>
              <a:rPr sz="2600" dirty="0">
                <a:latin typeface="Times New Roman"/>
                <a:cs typeface="Times New Roman"/>
              </a:rPr>
              <a:t>as GTS</a:t>
            </a:r>
            <a:r>
              <a:rPr sz="2600" spc="-145" dirty="0">
                <a:latin typeface="Times New Roman"/>
                <a:cs typeface="Times New Roman"/>
              </a:rPr>
              <a:t> </a:t>
            </a:r>
            <a:r>
              <a:rPr sz="2600" dirty="0">
                <a:latin typeface="Times New Roman"/>
                <a:cs typeface="Times New Roman"/>
              </a:rPr>
              <a:t>Maps.</a:t>
            </a:r>
            <a:endParaRPr sz="2600">
              <a:latin typeface="Times New Roman"/>
              <a:cs typeface="Times New Roman"/>
            </a:endParaRPr>
          </a:p>
        </p:txBody>
      </p:sp>
      <p:sp>
        <p:nvSpPr>
          <p:cNvPr id="4" name="Slide Number Placeholder 3"/>
          <p:cNvSpPr>
            <a:spLocks noGrp="1"/>
          </p:cNvSpPr>
          <p:nvPr>
            <p:ph type="sldNum" sz="quarter" idx="12"/>
          </p:nvPr>
        </p:nvSpPr>
        <p:spPr/>
        <p:txBody>
          <a:bodyPr/>
          <a:lstStyle/>
          <a:p>
            <a:fld id="{0D6291E4-33CC-49CC-AA0E-F92855DB183F}" type="slidenum">
              <a:rPr lang="en-US" smtClean="0"/>
              <a:t>17</a:t>
            </a:fld>
            <a:endParaRPr lang="en-US"/>
          </a:p>
        </p:txBody>
      </p:sp>
    </p:spTree>
    <p:extLst>
      <p:ext uri="{BB962C8B-B14F-4D97-AF65-F5344CB8AC3E}">
        <p14:creationId xmlns:p14="http://schemas.microsoft.com/office/powerpoint/2010/main" val="1663511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08170" y="690498"/>
            <a:ext cx="786765" cy="635000"/>
          </a:xfrm>
          <a:prstGeom prst="rect">
            <a:avLst/>
          </a:prstGeom>
        </p:spPr>
        <p:txBody>
          <a:bodyPr vert="horz" wrap="square" lIns="0" tIns="12065" rIns="0" bIns="0" rtlCol="0">
            <a:spAutoFit/>
          </a:bodyPr>
          <a:lstStyle/>
          <a:p>
            <a:pPr marL="12700">
              <a:lnSpc>
                <a:spcPct val="100000"/>
              </a:lnSpc>
              <a:spcBef>
                <a:spcPts val="95"/>
              </a:spcBef>
            </a:pPr>
            <a:r>
              <a:rPr sz="4000" spc="-10" dirty="0">
                <a:solidFill>
                  <a:srgbClr val="696363"/>
                </a:solidFill>
                <a:latin typeface="Arial"/>
                <a:cs typeface="Arial"/>
              </a:rPr>
              <a:t>BM</a:t>
            </a:r>
            <a:endParaRPr sz="4000">
              <a:latin typeface="Arial"/>
              <a:cs typeface="Arial"/>
            </a:endParaRPr>
          </a:p>
        </p:txBody>
      </p:sp>
      <p:sp>
        <p:nvSpPr>
          <p:cNvPr id="3" name="object 3"/>
          <p:cNvSpPr/>
          <p:nvPr/>
        </p:nvSpPr>
        <p:spPr>
          <a:xfrm>
            <a:off x="2209800" y="2057400"/>
            <a:ext cx="4953000" cy="4191000"/>
          </a:xfrm>
          <a:prstGeom prst="rect">
            <a:avLst/>
          </a:prstGeom>
          <a:blipFill>
            <a:blip r:embed="rId2" cstate="print"/>
            <a:stretch>
              <a:fillRect/>
            </a:stretch>
          </a:blipFill>
        </p:spPr>
        <p:txBody>
          <a:bodyPr wrap="square" lIns="0" tIns="0" rIns="0" bIns="0" rtlCol="0"/>
          <a:lstStyle/>
          <a:p>
            <a:endParaRPr/>
          </a:p>
        </p:txBody>
      </p:sp>
      <p:sp>
        <p:nvSpPr>
          <p:cNvPr id="5" name="Slide Number Placeholder 4"/>
          <p:cNvSpPr>
            <a:spLocks noGrp="1"/>
          </p:cNvSpPr>
          <p:nvPr>
            <p:ph type="sldNum" sz="quarter" idx="12"/>
          </p:nvPr>
        </p:nvSpPr>
        <p:spPr/>
        <p:txBody>
          <a:bodyPr/>
          <a:lstStyle/>
          <a:p>
            <a:fld id="{0D6291E4-33CC-49CC-AA0E-F92855DB183F}" type="slidenum">
              <a:rPr lang="en-US" smtClean="0"/>
              <a:t>18</a:t>
            </a:fld>
            <a:endParaRPr lang="en-US"/>
          </a:p>
        </p:txBody>
      </p:sp>
    </p:spTree>
    <p:extLst>
      <p:ext uri="{BB962C8B-B14F-4D97-AF65-F5344CB8AC3E}">
        <p14:creationId xmlns:p14="http://schemas.microsoft.com/office/powerpoint/2010/main" val="1034371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444" y="476757"/>
            <a:ext cx="7545070" cy="2648585"/>
          </a:xfrm>
          <a:prstGeom prst="rect">
            <a:avLst/>
          </a:prstGeom>
        </p:spPr>
        <p:txBody>
          <a:bodyPr vert="horz" wrap="square" lIns="0" tIns="13335" rIns="0" bIns="0" rtlCol="0">
            <a:spAutoFit/>
          </a:bodyPr>
          <a:lstStyle/>
          <a:p>
            <a:pPr marL="286385" marR="5080" indent="-273685">
              <a:lnSpc>
                <a:spcPct val="100000"/>
              </a:lnSpc>
              <a:spcBef>
                <a:spcPts val="105"/>
              </a:spcBef>
              <a:buClr>
                <a:srgbClr val="D24717"/>
              </a:buClr>
              <a:buSzPct val="84615"/>
              <a:buFont typeface="Wingdings 2"/>
              <a:buChar char=""/>
              <a:tabLst>
                <a:tab pos="287020" algn="l"/>
                <a:tab pos="5247640" algn="l"/>
              </a:tabLst>
            </a:pPr>
            <a:r>
              <a:rPr sz="2600" b="1" spc="-5" dirty="0">
                <a:latin typeface="Times New Roman"/>
                <a:cs typeface="Times New Roman"/>
              </a:rPr>
              <a:t>ii) </a:t>
            </a:r>
            <a:r>
              <a:rPr sz="3200" b="1" dirty="0">
                <a:latin typeface="Times New Roman"/>
                <a:cs typeface="Times New Roman"/>
              </a:rPr>
              <a:t>Permanent Bench</a:t>
            </a:r>
            <a:r>
              <a:rPr sz="3200" b="1" spc="-5" dirty="0">
                <a:latin typeface="Times New Roman"/>
                <a:cs typeface="Times New Roman"/>
              </a:rPr>
              <a:t> </a:t>
            </a:r>
            <a:r>
              <a:rPr sz="3200" b="1" dirty="0">
                <a:latin typeface="Times New Roman"/>
                <a:cs typeface="Times New Roman"/>
              </a:rPr>
              <a:t>Mark</a:t>
            </a:r>
            <a:r>
              <a:rPr sz="3200" b="1" spc="15" dirty="0">
                <a:latin typeface="Times New Roman"/>
                <a:cs typeface="Times New Roman"/>
              </a:rPr>
              <a:t> </a:t>
            </a:r>
            <a:r>
              <a:rPr sz="3200" dirty="0">
                <a:latin typeface="Times New Roman"/>
                <a:cs typeface="Times New Roman"/>
              </a:rPr>
              <a:t>:	</a:t>
            </a:r>
            <a:r>
              <a:rPr sz="2800" spc="-5" dirty="0">
                <a:latin typeface="Times New Roman"/>
                <a:cs typeface="Times New Roman"/>
              </a:rPr>
              <a:t>They are </a:t>
            </a:r>
            <a:r>
              <a:rPr sz="2800" dirty="0">
                <a:latin typeface="Times New Roman"/>
                <a:cs typeface="Times New Roman"/>
              </a:rPr>
              <a:t>fixed  points </a:t>
            </a:r>
            <a:r>
              <a:rPr sz="2800" spc="-5" dirty="0">
                <a:latin typeface="Times New Roman"/>
                <a:cs typeface="Times New Roman"/>
              </a:rPr>
              <a:t>of reference establish with reference to </a:t>
            </a:r>
            <a:r>
              <a:rPr sz="2800" spc="-10" dirty="0">
                <a:latin typeface="Times New Roman"/>
                <a:cs typeface="Times New Roman"/>
              </a:rPr>
              <a:t>GTS  </a:t>
            </a:r>
            <a:r>
              <a:rPr sz="2800" spc="-5" dirty="0">
                <a:latin typeface="Times New Roman"/>
                <a:cs typeface="Times New Roman"/>
              </a:rPr>
              <a:t>Bench </a:t>
            </a:r>
            <a:r>
              <a:rPr sz="2800" spc="-10" dirty="0">
                <a:latin typeface="Times New Roman"/>
                <a:cs typeface="Times New Roman"/>
              </a:rPr>
              <a:t>mark </a:t>
            </a:r>
            <a:r>
              <a:rPr sz="2800" spc="-5" dirty="0">
                <a:latin typeface="Times New Roman"/>
                <a:cs typeface="Times New Roman"/>
              </a:rPr>
              <a:t>by other government agencies like  PWD , Railways, irrigation etc, and </a:t>
            </a:r>
            <a:r>
              <a:rPr sz="2800" spc="-10" dirty="0">
                <a:latin typeface="Times New Roman"/>
                <a:cs typeface="Times New Roman"/>
              </a:rPr>
              <a:t>are </a:t>
            </a:r>
            <a:r>
              <a:rPr sz="2800" dirty="0">
                <a:latin typeface="Times New Roman"/>
                <a:cs typeface="Times New Roman"/>
              </a:rPr>
              <a:t>kept </a:t>
            </a:r>
            <a:r>
              <a:rPr sz="2800" spc="-5" dirty="0">
                <a:latin typeface="Times New Roman"/>
                <a:cs typeface="Times New Roman"/>
              </a:rPr>
              <a:t>on  permanent </a:t>
            </a:r>
            <a:r>
              <a:rPr sz="2800" dirty="0">
                <a:latin typeface="Times New Roman"/>
                <a:cs typeface="Times New Roman"/>
              </a:rPr>
              <a:t>points </a:t>
            </a:r>
            <a:r>
              <a:rPr sz="2800" spc="-5" dirty="0">
                <a:latin typeface="Times New Roman"/>
                <a:cs typeface="Times New Roman"/>
              </a:rPr>
              <a:t>like culvert, kilometer stones,  railway platforms, pillars</a:t>
            </a:r>
            <a:r>
              <a:rPr sz="2800" spc="-15" dirty="0">
                <a:latin typeface="Times New Roman"/>
                <a:cs typeface="Times New Roman"/>
              </a:rPr>
              <a:t> </a:t>
            </a:r>
            <a:r>
              <a:rPr sz="2800" spc="-5" dirty="0">
                <a:latin typeface="Times New Roman"/>
                <a:cs typeface="Times New Roman"/>
              </a:rPr>
              <a:t>etc.</a:t>
            </a:r>
            <a:endParaRPr sz="2800">
              <a:latin typeface="Times New Roman"/>
              <a:cs typeface="Times New Roman"/>
            </a:endParaRPr>
          </a:p>
        </p:txBody>
      </p:sp>
      <p:sp>
        <p:nvSpPr>
          <p:cNvPr id="3" name="object 3"/>
          <p:cNvSpPr/>
          <p:nvPr/>
        </p:nvSpPr>
        <p:spPr>
          <a:xfrm>
            <a:off x="1106357" y="3507205"/>
            <a:ext cx="4584908" cy="2815389"/>
          </a:xfrm>
          <a:prstGeom prst="rect">
            <a:avLst/>
          </a:prstGeom>
          <a:blipFill>
            <a:blip r:embed="rId2" cstate="print"/>
            <a:stretch>
              <a:fillRect/>
            </a:stretch>
          </a:blipFill>
        </p:spPr>
        <p:txBody>
          <a:bodyPr wrap="square" lIns="0" tIns="0" rIns="0" bIns="0" rtlCol="0"/>
          <a:lstStyle/>
          <a:p>
            <a:endParaRPr/>
          </a:p>
        </p:txBody>
      </p:sp>
      <p:sp>
        <p:nvSpPr>
          <p:cNvPr id="5" name="Slide Number Placeholder 4"/>
          <p:cNvSpPr>
            <a:spLocks noGrp="1"/>
          </p:cNvSpPr>
          <p:nvPr>
            <p:ph type="sldNum" sz="quarter" idx="12"/>
          </p:nvPr>
        </p:nvSpPr>
        <p:spPr/>
        <p:txBody>
          <a:bodyPr/>
          <a:lstStyle/>
          <a:p>
            <a:fld id="{0D6291E4-33CC-49CC-AA0E-F92855DB183F}" type="slidenum">
              <a:rPr lang="en-US" smtClean="0"/>
              <a:t>19</a:t>
            </a:fld>
            <a:endParaRPr lang="en-US"/>
          </a:p>
        </p:txBody>
      </p:sp>
    </p:spTree>
    <p:extLst>
      <p:ext uri="{BB962C8B-B14F-4D97-AF65-F5344CB8AC3E}">
        <p14:creationId xmlns:p14="http://schemas.microsoft.com/office/powerpoint/2010/main" val="2212089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444" y="1468881"/>
            <a:ext cx="7315834" cy="4369435"/>
          </a:xfrm>
          <a:prstGeom prst="rect">
            <a:avLst/>
          </a:prstGeom>
        </p:spPr>
        <p:txBody>
          <a:bodyPr vert="horz" wrap="square" lIns="0" tIns="12065" rIns="0" bIns="0" rtlCol="0">
            <a:spAutoFit/>
          </a:bodyPr>
          <a:lstStyle/>
          <a:p>
            <a:pPr marL="286385" marR="5080" indent="-273685">
              <a:lnSpc>
                <a:spcPct val="100000"/>
              </a:lnSpc>
              <a:spcBef>
                <a:spcPts val="95"/>
              </a:spcBef>
              <a:buClr>
                <a:srgbClr val="D24717"/>
              </a:buClr>
              <a:buSzPct val="83928"/>
              <a:buFont typeface="Wingdings 2"/>
              <a:buChar char=""/>
              <a:tabLst>
                <a:tab pos="287020" algn="l"/>
              </a:tabLst>
            </a:pPr>
            <a:r>
              <a:rPr sz="2800" b="1" spc="-5" dirty="0">
                <a:latin typeface="Times New Roman"/>
                <a:cs typeface="Times New Roman"/>
              </a:rPr>
              <a:t>iii) Arbitrary </a:t>
            </a:r>
            <a:r>
              <a:rPr sz="2800" b="1" spc="-10" dirty="0">
                <a:latin typeface="Times New Roman"/>
                <a:cs typeface="Times New Roman"/>
              </a:rPr>
              <a:t>Bench </a:t>
            </a:r>
            <a:r>
              <a:rPr sz="2800" b="1" spc="-5" dirty="0">
                <a:latin typeface="Times New Roman"/>
                <a:cs typeface="Times New Roman"/>
              </a:rPr>
              <a:t>mark : </a:t>
            </a:r>
            <a:r>
              <a:rPr sz="2800" spc="-5" dirty="0">
                <a:latin typeface="Times New Roman"/>
                <a:cs typeface="Times New Roman"/>
              </a:rPr>
              <a:t>These </a:t>
            </a:r>
            <a:r>
              <a:rPr sz="2800" spc="-10" dirty="0">
                <a:latin typeface="Times New Roman"/>
                <a:cs typeface="Times New Roman"/>
              </a:rPr>
              <a:t>are </a:t>
            </a:r>
            <a:r>
              <a:rPr sz="2800" spc="-5" dirty="0">
                <a:latin typeface="Times New Roman"/>
                <a:cs typeface="Times New Roman"/>
              </a:rPr>
              <a:t>reference  </a:t>
            </a:r>
            <a:r>
              <a:rPr sz="2800" dirty="0">
                <a:latin typeface="Times New Roman"/>
                <a:cs typeface="Times New Roman"/>
              </a:rPr>
              <a:t>points whose </a:t>
            </a:r>
            <a:r>
              <a:rPr sz="2800" spc="-5" dirty="0">
                <a:latin typeface="Times New Roman"/>
                <a:cs typeface="Times New Roman"/>
              </a:rPr>
              <a:t>elevations are arbitrarily assumed.  These are adopted </a:t>
            </a:r>
            <a:r>
              <a:rPr sz="2800" dirty="0">
                <a:latin typeface="Times New Roman"/>
                <a:cs typeface="Times New Roman"/>
              </a:rPr>
              <a:t>for </a:t>
            </a:r>
            <a:r>
              <a:rPr sz="2800" spc="-5" dirty="0">
                <a:latin typeface="Times New Roman"/>
                <a:cs typeface="Times New Roman"/>
              </a:rPr>
              <a:t>small </a:t>
            </a:r>
            <a:r>
              <a:rPr sz="2800" dirty="0">
                <a:latin typeface="Times New Roman"/>
                <a:cs typeface="Times New Roman"/>
              </a:rPr>
              <a:t>work, </a:t>
            </a:r>
            <a:r>
              <a:rPr sz="2800" spc="-5" dirty="0">
                <a:latin typeface="Times New Roman"/>
                <a:cs typeface="Times New Roman"/>
              </a:rPr>
              <a:t>when only  undulation of </a:t>
            </a:r>
            <a:r>
              <a:rPr sz="2800" dirty="0">
                <a:latin typeface="Times New Roman"/>
                <a:cs typeface="Times New Roman"/>
              </a:rPr>
              <a:t>ground </a:t>
            </a:r>
            <a:r>
              <a:rPr sz="2800" spc="-5" dirty="0">
                <a:latin typeface="Times New Roman"/>
                <a:cs typeface="Times New Roman"/>
              </a:rPr>
              <a:t>is important to be  determined.</a:t>
            </a:r>
            <a:endParaRPr sz="2800">
              <a:latin typeface="Times New Roman"/>
              <a:cs typeface="Times New Roman"/>
            </a:endParaRPr>
          </a:p>
          <a:p>
            <a:pPr marL="286385" marR="97790" indent="-273685">
              <a:lnSpc>
                <a:spcPct val="100000"/>
              </a:lnSpc>
              <a:spcBef>
                <a:spcPts val="605"/>
              </a:spcBef>
              <a:buClr>
                <a:srgbClr val="D24717"/>
              </a:buClr>
              <a:buSzPct val="83928"/>
              <a:buFont typeface="Wingdings 2"/>
              <a:buChar char=""/>
              <a:tabLst>
                <a:tab pos="287020" algn="l"/>
                <a:tab pos="3639820" algn="l"/>
              </a:tabLst>
            </a:pPr>
            <a:r>
              <a:rPr sz="2800" dirty="0">
                <a:latin typeface="Times New Roman"/>
                <a:cs typeface="Times New Roman"/>
              </a:rPr>
              <a:t>(iv)</a:t>
            </a:r>
            <a:r>
              <a:rPr sz="2800" spc="20" dirty="0">
                <a:latin typeface="Times New Roman"/>
                <a:cs typeface="Times New Roman"/>
              </a:rPr>
              <a:t> </a:t>
            </a:r>
            <a:r>
              <a:rPr sz="2800" b="1" spc="-35" dirty="0">
                <a:latin typeface="Times New Roman"/>
                <a:cs typeface="Times New Roman"/>
              </a:rPr>
              <a:t>Temporary</a:t>
            </a:r>
            <a:r>
              <a:rPr sz="2800" b="1" spc="15" dirty="0">
                <a:latin typeface="Times New Roman"/>
                <a:cs typeface="Times New Roman"/>
              </a:rPr>
              <a:t> </a:t>
            </a:r>
            <a:r>
              <a:rPr sz="2800" b="1" spc="-5" dirty="0">
                <a:latin typeface="Times New Roman"/>
                <a:cs typeface="Times New Roman"/>
              </a:rPr>
              <a:t>B.M:	</a:t>
            </a:r>
            <a:r>
              <a:rPr sz="2800" spc="-5" dirty="0">
                <a:latin typeface="Times New Roman"/>
                <a:cs typeface="Times New Roman"/>
              </a:rPr>
              <a:t>when </a:t>
            </a:r>
            <a:r>
              <a:rPr sz="2800" dirty="0">
                <a:latin typeface="Times New Roman"/>
                <a:cs typeface="Times New Roman"/>
              </a:rPr>
              <a:t>the </a:t>
            </a:r>
            <a:r>
              <a:rPr sz="2800" spc="-5" dirty="0">
                <a:latin typeface="Times New Roman"/>
                <a:cs typeface="Times New Roman"/>
              </a:rPr>
              <a:t>B.Ms are  established temporarily at the end </a:t>
            </a:r>
            <a:r>
              <a:rPr sz="2800" dirty="0">
                <a:latin typeface="Times New Roman"/>
                <a:cs typeface="Times New Roman"/>
              </a:rPr>
              <a:t>of </a:t>
            </a:r>
            <a:r>
              <a:rPr sz="2800" spc="-35" dirty="0">
                <a:latin typeface="Times New Roman"/>
                <a:cs typeface="Times New Roman"/>
              </a:rPr>
              <a:t>day’s </a:t>
            </a:r>
            <a:r>
              <a:rPr sz="2800" spc="-5" dirty="0">
                <a:latin typeface="Times New Roman"/>
                <a:cs typeface="Times New Roman"/>
              </a:rPr>
              <a:t>work,  they are said to be temporary Bench Mark. They  are generally </a:t>
            </a:r>
            <a:r>
              <a:rPr sz="2800" spc="-10" dirty="0">
                <a:latin typeface="Times New Roman"/>
                <a:cs typeface="Times New Roman"/>
              </a:rPr>
              <a:t>made </a:t>
            </a:r>
            <a:r>
              <a:rPr sz="2800" spc="-5" dirty="0">
                <a:latin typeface="Times New Roman"/>
                <a:cs typeface="Times New Roman"/>
              </a:rPr>
              <a:t>on </a:t>
            </a:r>
            <a:r>
              <a:rPr sz="2800" dirty="0">
                <a:latin typeface="Times New Roman"/>
                <a:cs typeface="Times New Roman"/>
              </a:rPr>
              <a:t>root </a:t>
            </a:r>
            <a:r>
              <a:rPr sz="2800" spc="-5" dirty="0">
                <a:latin typeface="Times New Roman"/>
                <a:cs typeface="Times New Roman"/>
              </a:rPr>
              <a:t>of tree, parapet of  nearby culvert</a:t>
            </a:r>
            <a:r>
              <a:rPr sz="2800" dirty="0">
                <a:latin typeface="Times New Roman"/>
                <a:cs typeface="Times New Roman"/>
              </a:rPr>
              <a:t> </a:t>
            </a:r>
            <a:r>
              <a:rPr sz="2800" spc="-10" dirty="0">
                <a:latin typeface="Times New Roman"/>
                <a:cs typeface="Times New Roman"/>
              </a:rPr>
              <a:t>etc.</a:t>
            </a:r>
            <a:endParaRPr sz="2800">
              <a:latin typeface="Times New Roman"/>
              <a:cs typeface="Times New Roman"/>
            </a:endParaRPr>
          </a:p>
        </p:txBody>
      </p:sp>
      <p:sp>
        <p:nvSpPr>
          <p:cNvPr id="4" name="Slide Number Placeholder 3"/>
          <p:cNvSpPr>
            <a:spLocks noGrp="1"/>
          </p:cNvSpPr>
          <p:nvPr>
            <p:ph type="sldNum" sz="quarter" idx="12"/>
          </p:nvPr>
        </p:nvSpPr>
        <p:spPr/>
        <p:txBody>
          <a:bodyPr/>
          <a:lstStyle/>
          <a:p>
            <a:fld id="{0D6291E4-33CC-49CC-AA0E-F92855DB183F}" type="slidenum">
              <a:rPr lang="en-US" smtClean="0"/>
              <a:t>20</a:t>
            </a:fld>
            <a:endParaRPr lang="en-US"/>
          </a:p>
        </p:txBody>
      </p:sp>
    </p:spTree>
    <p:extLst>
      <p:ext uri="{BB962C8B-B14F-4D97-AF65-F5344CB8AC3E}">
        <p14:creationId xmlns:p14="http://schemas.microsoft.com/office/powerpoint/2010/main" val="48090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971800"/>
            <a:ext cx="8229600" cy="3154363"/>
          </a:xfrm>
        </p:spPr>
        <p:txBody>
          <a:bodyPr/>
          <a:lstStyle/>
          <a:p>
            <a:pPr marL="0" indent="0">
              <a:buNone/>
            </a:pPr>
            <a:endParaRPr lang="en-US" dirty="0" smtClean="0"/>
          </a:p>
          <a:p>
            <a:pPr marL="0" indent="0">
              <a:buNone/>
            </a:pPr>
            <a:endParaRPr lang="en-US" dirty="0"/>
          </a:p>
          <a:p>
            <a:pPr marL="0" indent="0">
              <a:buNone/>
            </a:pPr>
            <a:endParaRPr lang="en-US" dirty="0" smtClean="0"/>
          </a:p>
          <a:p>
            <a:pPr marL="0" indent="0" algn="r">
              <a:buNone/>
            </a:pPr>
            <a:r>
              <a:rPr lang="en-US" dirty="0" smtClean="0"/>
              <a:t>Thank You</a:t>
            </a:r>
            <a:endParaRPr lang="en-IN"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val="9553141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658</Words>
  <Application>Microsoft Office PowerPoint</Application>
  <PresentationFormat>On-screen Show (4:3)</PresentationFormat>
  <Paragraphs>85</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UNIT III  CONTROL SURVEYING AND ADJUSTMENT</vt:lpstr>
      <vt:lpstr>Temporary Adjustment of Level</vt:lpstr>
      <vt:lpstr>PowerPoint Presentation</vt:lpstr>
      <vt:lpstr>PowerPoint Presentation</vt:lpstr>
      <vt:lpstr>PowerPoint Presentation</vt:lpstr>
      <vt:lpstr>PowerPoint Presentation</vt:lpstr>
      <vt:lpstr>PowerPoint Presentation</vt:lpstr>
      <vt:lpstr>Setting </vt:lpstr>
      <vt:lpstr>Levelling </vt:lpstr>
      <vt:lpstr>PowerPoint Presentation</vt:lpstr>
      <vt:lpstr>Focusing of eye piece</vt:lpstr>
      <vt:lpstr>Focusing of object glass</vt:lpstr>
      <vt:lpstr>Permanent adjustment of level</vt:lpstr>
      <vt:lpstr>Sensitiveness of level tube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civil-33</dc:creator>
  <cp:lastModifiedBy>civil-33</cp:lastModifiedBy>
  <cp:revision>13</cp:revision>
  <dcterms:created xsi:type="dcterms:W3CDTF">2006-08-16T00:00:00Z</dcterms:created>
  <dcterms:modified xsi:type="dcterms:W3CDTF">2019-12-12T08:24:47Z</dcterms:modified>
</cp:coreProperties>
</file>