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6" r:id="rId2"/>
    <p:sldId id="285" r:id="rId3"/>
    <p:sldId id="286" r:id="rId4"/>
    <p:sldId id="287" r:id="rId5"/>
    <p:sldId id="288" r:id="rId6"/>
    <p:sldId id="289" r:id="rId7"/>
    <p:sldId id="290" r:id="rId8"/>
    <p:sldId id="291" r:id="rId9"/>
    <p:sldId id="292" r:id="rId10"/>
    <p:sldId id="293" r:id="rId11"/>
    <p:sldId id="294" r:id="rId12"/>
    <p:sldId id="281" r:id="rId13"/>
    <p:sldId id="282" r:id="rId14"/>
    <p:sldId id="283" r:id="rId15"/>
    <p:sldId id="284" r:id="rId16"/>
    <p:sldId id="295" r:id="rId17"/>
    <p:sldId id="296" r:id="rId18"/>
    <p:sldId id="297" r:id="rId19"/>
    <p:sldId id="298" r:id="rId20"/>
    <p:sldId id="279"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5" d="100"/>
          <a:sy n="65" d="100"/>
        </p:scale>
        <p:origin x="-1452" y="-10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B0BE3E6-6F05-4C50-9973-8819445F2699}" type="datetimeFigureOut">
              <a:rPr lang="en-IN" smtClean="0"/>
              <a:t>14-12-2019</a:t>
            </a:fld>
            <a:endParaRPr lang="en-IN"/>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467A62B-4784-4498-B0F9-1D04D105E698}" type="slidenum">
              <a:rPr lang="en-IN" smtClean="0"/>
              <a:t>‹#›</a:t>
            </a:fld>
            <a:endParaRPr lang="en-IN"/>
          </a:p>
        </p:txBody>
      </p:sp>
    </p:spTree>
    <p:extLst>
      <p:ext uri="{BB962C8B-B14F-4D97-AF65-F5344CB8AC3E}">
        <p14:creationId xmlns:p14="http://schemas.microsoft.com/office/powerpoint/2010/main" val="33617219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C44FAE0-B822-43C8-A066-592B0A582255}" type="datetime1">
              <a:rPr lang="en-US" smtClean="0"/>
              <a:t>12/14/2019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14BFF03-9A3E-47DB-8CAA-376604492546}" type="datetime1">
              <a:rPr lang="en-US" smtClean="0"/>
              <a:t>12/14/2019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7658348-45F4-4AA2-A95F-05C1A347B4BD}" type="datetime1">
              <a:rPr lang="en-US" smtClean="0"/>
              <a:t>12/14/2019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412B783-3E61-4FDD-A7A4-31B5DAECA76A}" type="datetime1">
              <a:rPr lang="en-US" smtClean="0"/>
              <a:t>12/14/2019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C6A4840-3BD8-4266-83B2-CA6FCD7AB14D}" type="datetime1">
              <a:rPr lang="en-US" smtClean="0"/>
              <a:t>12/14/2019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0F5DE03-2337-4173-9CBF-73699E3EAD75}" type="datetime1">
              <a:rPr lang="en-US" smtClean="0"/>
              <a:t>12/14/2019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C7D7343-B1EF-47E1-9AD9-67A7E520EDE5}" type="datetime1">
              <a:rPr lang="en-US" smtClean="0"/>
              <a:t>12/14/2019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9703008-7D9B-49A2-BB9E-0F388BDCF9CB}" type="datetime1">
              <a:rPr lang="en-US" smtClean="0"/>
              <a:t>12/14/2019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BBBAD62-002D-462C-B9F0-DEBF1C46EEB8}" type="datetime1">
              <a:rPr lang="en-US" smtClean="0"/>
              <a:t>12/14/2019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F32F431-4FEB-41D6-ABF7-559BCA30BD34}" type="datetime1">
              <a:rPr lang="en-US" smtClean="0"/>
              <a:t>12/14/2019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AF1F7EA-8F26-4566-B766-F3D1129EDD5F}" type="datetime1">
              <a:rPr lang="en-US" smtClean="0"/>
              <a:t>12/14/2019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9A1B1D3-AB3D-49F1-A489-DDFE7443F97C}" type="datetime1">
              <a:rPr lang="en-US" smtClean="0"/>
              <a:t>12/14/2019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easyengineering.net/"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fr-FR" b="1" dirty="0">
                <a:solidFill>
                  <a:schemeClr val="bg2">
                    <a:lumMod val="25000"/>
                  </a:schemeClr>
                </a:solidFill>
                <a:latin typeface="Constantia" pitchFamily="18" charset="0"/>
              </a:rPr>
              <a:t>UNIT V </a:t>
            </a:r>
            <a:r>
              <a:rPr lang="fr-FR" b="1" dirty="0" smtClean="0">
                <a:solidFill>
                  <a:schemeClr val="bg2">
                    <a:lumMod val="25000"/>
                  </a:schemeClr>
                </a:solidFill>
                <a:latin typeface="Constantia" pitchFamily="18" charset="0"/>
              </a:rPr>
              <a:t/>
            </a:r>
            <a:br>
              <a:rPr lang="fr-FR" b="1" dirty="0" smtClean="0">
                <a:solidFill>
                  <a:schemeClr val="bg2">
                    <a:lumMod val="25000"/>
                  </a:schemeClr>
                </a:solidFill>
                <a:latin typeface="Constantia" pitchFamily="18" charset="0"/>
              </a:rPr>
            </a:br>
            <a:r>
              <a:rPr lang="fr-FR" b="1" dirty="0" smtClean="0">
                <a:solidFill>
                  <a:schemeClr val="bg2">
                    <a:lumMod val="25000"/>
                  </a:schemeClr>
                </a:solidFill>
                <a:latin typeface="Constantia" pitchFamily="18" charset="0"/>
              </a:rPr>
              <a:t>MODERN SURVEYING</a:t>
            </a:r>
            <a:endParaRPr lang="en-IN" dirty="0">
              <a:solidFill>
                <a:schemeClr val="bg2">
                  <a:lumMod val="25000"/>
                </a:schemeClr>
              </a:solidFill>
              <a:latin typeface="Constantia" pitchFamily="18"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a:t>
            </a:fld>
            <a:endParaRPr lang="en-US"/>
          </a:p>
        </p:txBody>
      </p:sp>
    </p:spTree>
    <p:extLst>
      <p:ext uri="{BB962C8B-B14F-4D97-AF65-F5344CB8AC3E}">
        <p14:creationId xmlns:p14="http://schemas.microsoft.com/office/powerpoint/2010/main" val="1268411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Total station surveying</a:t>
            </a:r>
            <a:br>
              <a:rPr lang="en-US" dirty="0"/>
            </a:br>
            <a:endParaRPr lang="en-US" dirty="0"/>
          </a:p>
        </p:txBody>
      </p:sp>
      <p:sp>
        <p:nvSpPr>
          <p:cNvPr id="3" name="Content Placeholder 2"/>
          <p:cNvSpPr>
            <a:spLocks noGrp="1"/>
          </p:cNvSpPr>
          <p:nvPr>
            <p:ph idx="1"/>
          </p:nvPr>
        </p:nvSpPr>
        <p:spPr/>
        <p:txBody>
          <a:bodyPr/>
          <a:lstStyle/>
          <a:p>
            <a:r>
              <a:rPr lang="en-US" dirty="0"/>
              <a:t>Total station surveying - defined as the use of electronic survey equipment used to perform horizontal and vertical measurements in reference to a grid system (e.g. UTM, mine grid).</a:t>
            </a:r>
          </a:p>
          <a:p>
            <a:endParaRPr lang="en-US" dirty="0"/>
          </a:p>
        </p:txBody>
      </p:sp>
    </p:spTree>
    <p:extLst>
      <p:ext uri="{BB962C8B-B14F-4D97-AF65-F5344CB8AC3E}">
        <p14:creationId xmlns:p14="http://schemas.microsoft.com/office/powerpoint/2010/main" val="32071254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Total Station:</a:t>
            </a:r>
          </a:p>
        </p:txBody>
      </p:sp>
      <p:sp>
        <p:nvSpPr>
          <p:cNvPr id="3" name="Content Placeholder 2"/>
          <p:cNvSpPr>
            <a:spLocks noGrp="1"/>
          </p:cNvSpPr>
          <p:nvPr>
            <p:ph idx="1"/>
          </p:nvPr>
        </p:nvSpPr>
        <p:spPr/>
        <p:txBody>
          <a:bodyPr>
            <a:normAutofit fontScale="92500" lnSpcReduction="10000"/>
          </a:bodyPr>
          <a:lstStyle/>
          <a:p>
            <a:r>
              <a:rPr lang="en-US" dirty="0"/>
              <a:t>A Total Station is a modern surveying instrument that integrates an electronic theodolite with an electronic distance meter. Total Stations use electronic transit theodolites in conjunction with a distance meter to read any slope distance from the instrument to any particular spot. They are hence two essential surveying instruments in one and when used with other technology such as mapping software are able to deliver the 'total' surveying package, from measuring to mapping.</a:t>
            </a:r>
          </a:p>
          <a:p>
            <a:endParaRPr lang="en-US" dirty="0"/>
          </a:p>
        </p:txBody>
      </p:sp>
    </p:spTree>
    <p:extLst>
      <p:ext uri="{BB962C8B-B14F-4D97-AF65-F5344CB8AC3E}">
        <p14:creationId xmlns:p14="http://schemas.microsoft.com/office/powerpoint/2010/main" val="13465352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20000"/>
          </a:bodyPr>
          <a:lstStyle/>
          <a:p>
            <a:pPr indent="0">
              <a:buNone/>
              <a:defRPr/>
            </a:pPr>
            <a:r>
              <a:rPr lang="en-US" dirty="0">
                <a:latin typeface="Tahoma" pitchFamily="34" charset="0"/>
              </a:rPr>
              <a:t>Total station is a combination of :</a:t>
            </a:r>
            <a:endParaRPr lang="en-US" dirty="0">
              <a:cs typeface="Times New Roman" pitchFamily="18" charset="0"/>
            </a:endParaRPr>
          </a:p>
          <a:p>
            <a:pPr indent="0" eaLnBrk="0" hangingPunct="0">
              <a:buNone/>
              <a:defRPr/>
            </a:pPr>
            <a:r>
              <a:rPr lang="en-US" dirty="0">
                <a:latin typeface="Tahoma" pitchFamily="34" charset="0"/>
              </a:rPr>
              <a:t>		</a:t>
            </a:r>
          </a:p>
          <a:p>
            <a:pPr marL="800100" indent="-457200" eaLnBrk="0" hangingPunct="0">
              <a:defRPr/>
            </a:pPr>
            <a:r>
              <a:rPr lang="en-US" dirty="0">
                <a:latin typeface="Tahoma" pitchFamily="34" charset="0"/>
              </a:rPr>
              <a:t>		EDM</a:t>
            </a:r>
            <a:endParaRPr lang="en-US" dirty="0">
              <a:cs typeface="Times New Roman" pitchFamily="18" charset="0"/>
            </a:endParaRPr>
          </a:p>
          <a:p>
            <a:pPr marL="800100" indent="-457200" eaLnBrk="0" hangingPunct="0">
              <a:defRPr/>
            </a:pPr>
            <a:r>
              <a:rPr lang="en-US" dirty="0">
                <a:latin typeface="Tahoma" pitchFamily="34" charset="0"/>
              </a:rPr>
              <a:t>		Theodolite</a:t>
            </a:r>
          </a:p>
          <a:p>
            <a:pPr marL="800100" indent="-457200" eaLnBrk="0" hangingPunct="0">
              <a:defRPr/>
            </a:pPr>
            <a:r>
              <a:rPr lang="en-US" dirty="0">
                <a:latin typeface="Tahoma" pitchFamily="34" charset="0"/>
              </a:rPr>
              <a:t>          Auto Leveler</a:t>
            </a:r>
            <a:endParaRPr lang="en-US" dirty="0">
              <a:cs typeface="Times New Roman" pitchFamily="18" charset="0"/>
            </a:endParaRPr>
          </a:p>
          <a:p>
            <a:pPr marL="800100" indent="-457200" eaLnBrk="0" hangingPunct="0">
              <a:defRPr/>
            </a:pPr>
            <a:r>
              <a:rPr lang="en-US" dirty="0">
                <a:latin typeface="Tahoma" pitchFamily="34" charset="0"/>
              </a:rPr>
              <a:t>		Microprocessor with specific memory </a:t>
            </a:r>
            <a:endParaRPr lang="en-US" dirty="0">
              <a:cs typeface="Times New Roman" pitchFamily="18" charset="0"/>
            </a:endParaRPr>
          </a:p>
          <a:p>
            <a:pPr marL="800100" indent="-457200" eaLnBrk="0" hangingPunct="0">
              <a:defRPr/>
            </a:pPr>
            <a:r>
              <a:rPr lang="en-US" dirty="0">
                <a:latin typeface="Tahoma" pitchFamily="34" charset="0"/>
              </a:rPr>
              <a:t>		Battery/spare</a:t>
            </a:r>
          </a:p>
          <a:p>
            <a:pPr indent="0" eaLnBrk="0" hangingPunct="0">
              <a:buNone/>
              <a:defRPr/>
            </a:pPr>
            <a:r>
              <a:rPr lang="en-US" dirty="0">
                <a:latin typeface="Tahoma" pitchFamily="34" charset="0"/>
              </a:rPr>
              <a:t>                 which works about 5 working hours </a:t>
            </a:r>
          </a:p>
          <a:p>
            <a:pPr indent="0" eaLnBrk="0" hangingPunct="0">
              <a:buNone/>
              <a:defRPr/>
            </a:pPr>
            <a:endParaRPr lang="en-US" dirty="0">
              <a:latin typeface="Tahoma" pitchFamily="34" charset="0"/>
            </a:endParaRPr>
          </a:p>
          <a:p>
            <a:pPr indent="0" eaLnBrk="0" hangingPunct="0">
              <a:buNone/>
              <a:defRPr/>
            </a:pPr>
            <a:r>
              <a:rPr lang="en-US" dirty="0">
                <a:latin typeface="Tahoma" pitchFamily="34" charset="0"/>
              </a:rPr>
              <a:t>About 100 models were released till now by different firms.</a:t>
            </a:r>
            <a:endParaRPr lang="en-US" dirty="0">
              <a:cs typeface="Times New Roman" pitchFamily="18" charset="0"/>
            </a:endParaRPr>
          </a:p>
          <a:p>
            <a:pPr marL="0" indent="0">
              <a:buNone/>
            </a:pPr>
            <a:endParaRPr lang="en-US" dirty="0"/>
          </a:p>
        </p:txBody>
      </p:sp>
    </p:spTree>
    <p:extLst>
      <p:ext uri="{BB962C8B-B14F-4D97-AF65-F5344CB8AC3E}">
        <p14:creationId xmlns:p14="http://schemas.microsoft.com/office/powerpoint/2010/main" val="26804590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a:t>Field techniques with total station</a:t>
            </a:r>
            <a:r>
              <a:rPr lang="en-US" dirty="0"/>
              <a:t/>
            </a:r>
            <a:br>
              <a:rPr lang="en-US" dirty="0"/>
            </a:br>
            <a:endParaRPr lang="en-US" dirty="0"/>
          </a:p>
        </p:txBody>
      </p:sp>
      <p:sp>
        <p:nvSpPr>
          <p:cNvPr id="3" name="Content Placeholder 2"/>
          <p:cNvSpPr>
            <a:spLocks noGrp="1"/>
          </p:cNvSpPr>
          <p:nvPr>
            <p:ph idx="1"/>
          </p:nvPr>
        </p:nvSpPr>
        <p:spPr/>
        <p:txBody>
          <a:bodyPr>
            <a:normAutofit fontScale="77500" lnSpcReduction="20000"/>
          </a:bodyPr>
          <a:lstStyle/>
          <a:p>
            <a:pPr lvl="0"/>
            <a:r>
              <a:rPr lang="en-GB" dirty="0"/>
              <a:t>Point location </a:t>
            </a:r>
            <a:endParaRPr lang="en-US" dirty="0"/>
          </a:p>
          <a:p>
            <a:pPr lvl="0"/>
            <a:r>
              <a:rPr lang="en-GB" dirty="0"/>
              <a:t>Slope reduction</a:t>
            </a:r>
            <a:endParaRPr lang="en-US" dirty="0"/>
          </a:p>
          <a:p>
            <a:pPr lvl="0"/>
            <a:r>
              <a:rPr lang="en-GB" dirty="0"/>
              <a:t>Missing line measurement (MLM)</a:t>
            </a:r>
            <a:endParaRPr lang="en-US" dirty="0"/>
          </a:p>
          <a:p>
            <a:pPr lvl="0"/>
            <a:r>
              <a:rPr lang="en-GB" dirty="0"/>
              <a:t>Resection</a:t>
            </a:r>
            <a:endParaRPr lang="en-US" dirty="0"/>
          </a:p>
          <a:p>
            <a:pPr lvl="0"/>
            <a:r>
              <a:rPr lang="en-GB" dirty="0"/>
              <a:t>Azimuth calculation </a:t>
            </a:r>
            <a:endParaRPr lang="en-US" dirty="0"/>
          </a:p>
          <a:p>
            <a:pPr lvl="0"/>
            <a:r>
              <a:rPr lang="en-GB" dirty="0"/>
              <a:t>Remote distance and elevation measurement</a:t>
            </a:r>
            <a:endParaRPr lang="en-US" dirty="0"/>
          </a:p>
          <a:p>
            <a:pPr lvl="0"/>
            <a:r>
              <a:rPr lang="en-GB" dirty="0"/>
              <a:t>Offset measurements </a:t>
            </a:r>
            <a:endParaRPr lang="en-US" dirty="0"/>
          </a:p>
          <a:p>
            <a:pPr lvl="0"/>
            <a:r>
              <a:rPr lang="en-GB" dirty="0"/>
              <a:t>Layout or setting out operation</a:t>
            </a:r>
            <a:endParaRPr lang="en-US" dirty="0"/>
          </a:p>
          <a:p>
            <a:pPr lvl="0"/>
            <a:r>
              <a:rPr lang="en-GB" dirty="0"/>
              <a:t>Area computation </a:t>
            </a:r>
            <a:endParaRPr lang="en-US" dirty="0"/>
          </a:p>
          <a:p>
            <a:pPr lvl="0"/>
            <a:r>
              <a:rPr lang="en-GB" dirty="0"/>
              <a:t>Tracking</a:t>
            </a:r>
            <a:endParaRPr lang="en-US" dirty="0"/>
          </a:p>
          <a:p>
            <a:pPr lvl="0"/>
            <a:r>
              <a:rPr lang="en-GB" dirty="0"/>
              <a:t>Stakeout </a:t>
            </a:r>
            <a:endParaRPr lang="en-US" dirty="0"/>
          </a:p>
          <a:p>
            <a:endParaRPr lang="en-US" dirty="0"/>
          </a:p>
        </p:txBody>
      </p:sp>
    </p:spTree>
    <p:extLst>
      <p:ext uri="{BB962C8B-B14F-4D97-AF65-F5344CB8AC3E}">
        <p14:creationId xmlns:p14="http://schemas.microsoft.com/office/powerpoint/2010/main" val="7762248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Types of Total Station Surveying </a:t>
            </a:r>
            <a:r>
              <a:rPr lang="en-US" dirty="0"/>
              <a:t/>
            </a:r>
            <a:br>
              <a:rPr lang="en-US" dirty="0"/>
            </a:br>
            <a:endParaRPr lang="en-US" dirty="0"/>
          </a:p>
        </p:txBody>
      </p:sp>
      <p:sp>
        <p:nvSpPr>
          <p:cNvPr id="3" name="Content Placeholder 2"/>
          <p:cNvSpPr>
            <a:spLocks noGrp="1"/>
          </p:cNvSpPr>
          <p:nvPr>
            <p:ph idx="1"/>
          </p:nvPr>
        </p:nvSpPr>
        <p:spPr/>
        <p:txBody>
          <a:bodyPr/>
          <a:lstStyle/>
          <a:p>
            <a:r>
              <a:rPr lang="en-US" dirty="0"/>
              <a:t>Slope Staking , Topographic surveys, Construction project layout , Leveling Traverse surveys and adjustments, Building Face Surveys, Resections , Areas, Intersections, Point Projections, Taping from Baseline.</a:t>
            </a:r>
          </a:p>
          <a:p>
            <a:endParaRPr lang="en-US" dirty="0"/>
          </a:p>
        </p:txBody>
      </p:sp>
    </p:spTree>
    <p:extLst>
      <p:ext uri="{BB962C8B-B14F-4D97-AF65-F5344CB8AC3E}">
        <p14:creationId xmlns:p14="http://schemas.microsoft.com/office/powerpoint/2010/main" val="40509114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1" algn="ctr" rtl="0">
              <a:spcBef>
                <a:spcPct val="0"/>
              </a:spcBef>
            </a:pPr>
            <a:r>
              <a:rPr lang="en-US" b="1" dirty="0"/>
              <a:t>BASIC PRINCIPLE</a:t>
            </a:r>
            <a:r>
              <a:rPr lang="en-US" sz="1600" dirty="0"/>
              <a:t/>
            </a:r>
            <a:br>
              <a:rPr lang="en-US" sz="1600" dirty="0"/>
            </a:br>
            <a:endParaRPr lang="en-US" dirty="0"/>
          </a:p>
        </p:txBody>
      </p:sp>
      <p:sp>
        <p:nvSpPr>
          <p:cNvPr id="3" name="Content Placeholder 2"/>
          <p:cNvSpPr>
            <a:spLocks noGrp="1"/>
          </p:cNvSpPr>
          <p:nvPr>
            <p:ph idx="1"/>
          </p:nvPr>
        </p:nvSpPr>
        <p:spPr/>
        <p:txBody>
          <a:bodyPr>
            <a:normAutofit fontScale="92500" lnSpcReduction="10000"/>
          </a:bodyPr>
          <a:lstStyle/>
          <a:p>
            <a:r>
              <a:rPr lang="en-US" dirty="0"/>
              <a:t>Although taping and theodolites are used regularly on site – total stations are also used extensively in surveying, civil engineering and construction because they can measure both distances and angles.</a:t>
            </a:r>
          </a:p>
          <a:p>
            <a:r>
              <a:rPr lang="en-US" dirty="0"/>
              <a:t>Because the instrument combines both angle and distance measurement in the same unit, it is known as an integrated total station which can measure horizontal and vertical angles as well as slope distances.</a:t>
            </a:r>
          </a:p>
          <a:p>
            <a:endParaRPr lang="en-US" dirty="0"/>
          </a:p>
          <a:p>
            <a:endParaRPr lang="en-US" dirty="0"/>
          </a:p>
        </p:txBody>
      </p:sp>
    </p:spTree>
    <p:extLst>
      <p:ext uri="{BB962C8B-B14F-4D97-AF65-F5344CB8AC3E}">
        <p14:creationId xmlns:p14="http://schemas.microsoft.com/office/powerpoint/2010/main" val="33550909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r>
              <a:rPr lang="en-US" dirty="0"/>
              <a:t>Using the vertical angle, the total station can calculate the horizontal and vertical distance components of the measured slope distance.</a:t>
            </a:r>
          </a:p>
          <a:p>
            <a:r>
              <a:rPr lang="en-US" dirty="0"/>
              <a:t>As well as basic functions, total stations are able to perform a number of different survey tasks and associated calculations and can store large amounts of data.</a:t>
            </a:r>
          </a:p>
          <a:p>
            <a:r>
              <a:rPr lang="en-US" dirty="0"/>
              <a:t>As with the electronic theodolite, all the functions of a total station are controlled by its microprocessor, which is accessed thought a keyboard and display.</a:t>
            </a:r>
          </a:p>
          <a:p>
            <a:endParaRPr lang="en-US" dirty="0"/>
          </a:p>
        </p:txBody>
      </p:sp>
    </p:spTree>
    <p:extLst>
      <p:ext uri="{BB962C8B-B14F-4D97-AF65-F5344CB8AC3E}">
        <p14:creationId xmlns:p14="http://schemas.microsoft.com/office/powerpoint/2010/main" val="21996467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40000" lnSpcReduction="20000"/>
          </a:bodyPr>
          <a:lstStyle/>
          <a:p>
            <a:pPr marL="0" indent="0">
              <a:buNone/>
            </a:pPr>
            <a:r>
              <a:rPr lang="en-US" dirty="0"/>
              <a:t>To use the total station, it is set over one end of the line to be measured and some reflector is positioned at the other end such that the line of sight between the instrument and the reflector is unobstructed (as seen in the figure below).</a:t>
            </a:r>
          </a:p>
          <a:p>
            <a:pPr marL="0" indent="0">
              <a:buNone/>
            </a:pPr>
            <a:r>
              <a:rPr lang="en-US" dirty="0"/>
              <a:t> </a:t>
            </a:r>
          </a:p>
          <a:p>
            <a:pPr marL="0" indent="0">
              <a:buNone/>
            </a:pPr>
            <a:r>
              <a:rPr lang="en-US" dirty="0"/>
              <a:t>-The reflector is a prism attached to a detail pole</a:t>
            </a:r>
          </a:p>
          <a:p>
            <a:pPr marL="0" indent="0">
              <a:buNone/>
            </a:pPr>
            <a:r>
              <a:rPr lang="en-US" dirty="0"/>
              <a:t> </a:t>
            </a:r>
          </a:p>
          <a:p>
            <a:pPr marL="0" indent="0">
              <a:buNone/>
            </a:pPr>
            <a:r>
              <a:rPr lang="en-US" dirty="0"/>
              <a:t>-The telescope is aligned and pointed at the prism</a:t>
            </a:r>
          </a:p>
          <a:p>
            <a:pPr marL="0" indent="0">
              <a:buNone/>
            </a:pPr>
            <a:r>
              <a:rPr lang="en-US" dirty="0"/>
              <a:t> </a:t>
            </a:r>
          </a:p>
          <a:p>
            <a:pPr marL="0" indent="0">
              <a:buNone/>
            </a:pPr>
            <a:r>
              <a:rPr lang="en-US" dirty="0"/>
              <a:t>-The measuring sequence is initiated and a signal is sent to the reflector and a part of this signal is returned to the total station</a:t>
            </a:r>
          </a:p>
          <a:p>
            <a:pPr marL="0" indent="0">
              <a:buNone/>
            </a:pPr>
            <a:r>
              <a:rPr lang="en-US" dirty="0"/>
              <a:t> </a:t>
            </a:r>
          </a:p>
          <a:p>
            <a:pPr marL="0" indent="0">
              <a:buNone/>
            </a:pPr>
            <a:r>
              <a:rPr lang="en-US" dirty="0"/>
              <a:t>-This signal is </a:t>
            </a:r>
            <a:r>
              <a:rPr lang="en-US" dirty="0">
                <a:hlinkClick r:id="rId2"/>
              </a:rPr>
              <a:t>then </a:t>
            </a:r>
            <a:r>
              <a:rPr lang="en-US" dirty="0" err="1">
                <a:hlinkClick r:id="rId2"/>
              </a:rPr>
              <a:t>analysed</a:t>
            </a:r>
            <a:r>
              <a:rPr lang="en-US" dirty="0">
                <a:hlinkClick r:id="rId2"/>
              </a:rPr>
              <a:t> to calculate the slope distance together with t</a:t>
            </a:r>
            <a:r>
              <a:rPr lang="en-US" dirty="0"/>
              <a:t>he horizontal and vertical angles.</a:t>
            </a:r>
          </a:p>
          <a:p>
            <a:pPr marL="0" indent="0">
              <a:buNone/>
            </a:pPr>
            <a:r>
              <a:rPr lang="en-US" dirty="0"/>
              <a:t> </a:t>
            </a:r>
          </a:p>
          <a:p>
            <a:pPr marL="0" indent="0">
              <a:buNone/>
            </a:pPr>
            <a:r>
              <a:rPr lang="en-US" dirty="0">
                <a:hlinkClick r:id="rId2"/>
              </a:rPr>
              <a:t>-Total stations can also be used without reflectors and the telescope is pointed at the point that needs to be measured</a:t>
            </a:r>
            <a:endParaRPr lang="en-US" dirty="0"/>
          </a:p>
          <a:p>
            <a:pPr marL="0" indent="0">
              <a:buNone/>
            </a:pPr>
            <a:r>
              <a:rPr lang="en-US" dirty="0"/>
              <a:t> </a:t>
            </a:r>
          </a:p>
          <a:p>
            <a:pPr marL="0" indent="0">
              <a:buNone/>
            </a:pPr>
            <a:r>
              <a:rPr lang="en-US" dirty="0">
                <a:hlinkClick r:id="rId2"/>
              </a:rPr>
              <a:t>-Some instruments have </a:t>
            </a:r>
            <a:r>
              <a:rPr lang="en-US" dirty="0" err="1">
                <a:hlinkClick r:id="rId2"/>
              </a:rPr>
              <a:t>motorised</a:t>
            </a:r>
            <a:r>
              <a:rPr lang="en-US" dirty="0">
                <a:hlinkClick r:id="rId2"/>
              </a:rPr>
              <a:t> drivers and can be use automatic target recognition to search and lock into a prism – this is a fully automated process and</a:t>
            </a:r>
            <a:r>
              <a:rPr lang="en-US" dirty="0"/>
              <a:t> </a:t>
            </a:r>
            <a:r>
              <a:rPr lang="en-US" dirty="0">
                <a:hlinkClick r:id="rId2"/>
              </a:rPr>
              <a:t>does not require an operator.</a:t>
            </a:r>
            <a:endParaRPr lang="en-US" dirty="0"/>
          </a:p>
          <a:p>
            <a:pPr marL="0" indent="0">
              <a:buNone/>
            </a:pPr>
            <a:r>
              <a:rPr lang="en-US" dirty="0"/>
              <a:t> </a:t>
            </a:r>
          </a:p>
          <a:p>
            <a:pPr marL="0" indent="0">
              <a:buNone/>
            </a:pPr>
            <a:r>
              <a:rPr lang="en-US" dirty="0"/>
              <a:t>-Some total stations can be controlled from the detail pole, enabling surveys to be conducted by one person</a:t>
            </a:r>
          </a:p>
          <a:p>
            <a:pPr marL="0" indent="0">
              <a:buNone/>
            </a:pPr>
            <a:r>
              <a:rPr lang="en-US" dirty="0"/>
              <a:t> </a:t>
            </a:r>
          </a:p>
          <a:p>
            <a:pPr marL="0" indent="0">
              <a:buNone/>
            </a:pPr>
            <a:endParaRPr lang="en-US" dirty="0"/>
          </a:p>
        </p:txBody>
      </p:sp>
    </p:spTree>
    <p:extLst>
      <p:ext uri="{BB962C8B-B14F-4D97-AF65-F5344CB8AC3E}">
        <p14:creationId xmlns:p14="http://schemas.microsoft.com/office/powerpoint/2010/main" val="40041898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the advantages of Total Station</a:t>
            </a:r>
            <a:br>
              <a:rPr lang="en-US" dirty="0"/>
            </a:br>
            <a:endParaRPr lang="en-US" dirty="0"/>
          </a:p>
        </p:txBody>
      </p:sp>
      <p:sp>
        <p:nvSpPr>
          <p:cNvPr id="3" name="Content Placeholder 2"/>
          <p:cNvSpPr>
            <a:spLocks noGrp="1"/>
          </p:cNvSpPr>
          <p:nvPr>
            <p:ph idx="1"/>
          </p:nvPr>
        </p:nvSpPr>
        <p:spPr/>
        <p:txBody>
          <a:bodyPr>
            <a:normAutofit fontScale="77500" lnSpcReduction="20000"/>
          </a:bodyPr>
          <a:lstStyle/>
          <a:p>
            <a:pPr lvl="0"/>
            <a:r>
              <a:rPr lang="en-US" dirty="0"/>
              <a:t>Relatively quick collection of information </a:t>
            </a:r>
          </a:p>
          <a:p>
            <a:pPr lvl="0"/>
            <a:r>
              <a:rPr lang="en-US" dirty="0"/>
              <a:t>Multiple surveys can be performed at one set-up location. </a:t>
            </a:r>
          </a:p>
          <a:p>
            <a:pPr lvl="0"/>
            <a:r>
              <a:rPr lang="en-US" dirty="0"/>
              <a:t>Easy to perform distance and horizontal measurements with simultaneous  calculation of project coordinates (Northings, </a:t>
            </a:r>
            <a:r>
              <a:rPr lang="en-US" dirty="0" err="1"/>
              <a:t>Eastings</a:t>
            </a:r>
            <a:r>
              <a:rPr lang="en-US" dirty="0"/>
              <a:t>, and Elevations). </a:t>
            </a:r>
          </a:p>
          <a:p>
            <a:pPr lvl="0"/>
            <a:r>
              <a:rPr lang="en-US" dirty="0"/>
              <a:t>Layout of construction site quickly and efficiently. </a:t>
            </a:r>
          </a:p>
          <a:p>
            <a:r>
              <a:rPr lang="en-US" dirty="0"/>
              <a:t> </a:t>
            </a:r>
          </a:p>
          <a:p>
            <a:pPr lvl="0"/>
            <a:r>
              <a:rPr lang="en-US" dirty="0"/>
              <a:t>Digital design data from CAD programs can be uploaded to data collector. </a:t>
            </a:r>
          </a:p>
          <a:p>
            <a:pPr lvl="0"/>
            <a:r>
              <a:rPr lang="en-US" dirty="0"/>
              <a:t>Daily survey information can also be quickly downloaded into CAD which eliminates data manipulation time required using conventional survey  techniques.</a:t>
            </a:r>
          </a:p>
          <a:p>
            <a:endParaRPr lang="en-US" dirty="0"/>
          </a:p>
        </p:txBody>
      </p:sp>
    </p:spTree>
    <p:extLst>
      <p:ext uri="{BB962C8B-B14F-4D97-AF65-F5344CB8AC3E}">
        <p14:creationId xmlns:p14="http://schemas.microsoft.com/office/powerpoint/2010/main" val="8109698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the disadvantages of Total Station</a:t>
            </a:r>
            <a:r>
              <a:rPr lang="en-US" dirty="0"/>
              <a:t/>
            </a:r>
            <a:br>
              <a:rPr lang="en-US" dirty="0"/>
            </a:br>
            <a:endParaRPr lang="en-US" dirty="0"/>
          </a:p>
        </p:txBody>
      </p:sp>
      <p:sp>
        <p:nvSpPr>
          <p:cNvPr id="3" name="Content Placeholder 2"/>
          <p:cNvSpPr>
            <a:spLocks noGrp="1"/>
          </p:cNvSpPr>
          <p:nvPr>
            <p:ph idx="1"/>
          </p:nvPr>
        </p:nvSpPr>
        <p:spPr/>
        <p:txBody>
          <a:bodyPr>
            <a:normAutofit fontScale="70000" lnSpcReduction="20000"/>
          </a:bodyPr>
          <a:lstStyle/>
          <a:p>
            <a:pPr marL="0" indent="0">
              <a:buNone/>
            </a:pPr>
            <a:endParaRPr lang="en-US" dirty="0"/>
          </a:p>
          <a:p>
            <a:r>
              <a:rPr lang="en-US" dirty="0"/>
              <a:t>Vertical elevation accuracy not as accurate as using conventional survey level and rod technique. </a:t>
            </a:r>
          </a:p>
          <a:p>
            <a:r>
              <a:rPr lang="en-US" dirty="0"/>
              <a:t>Horizontal coordinates are calculated on a rectangular grid system. </a:t>
            </a:r>
          </a:p>
          <a:p>
            <a:r>
              <a:rPr lang="en-US" dirty="0"/>
              <a:t>However, the real world should be based on a spheroid and rectangular coordinates must be transformed to geographic coordinates if projects are large scale. </a:t>
            </a:r>
          </a:p>
          <a:p>
            <a:pPr marL="0" indent="0">
              <a:buNone/>
            </a:pPr>
            <a:r>
              <a:rPr lang="en-US" dirty="0"/>
              <a:t> </a:t>
            </a:r>
          </a:p>
          <a:p>
            <a:r>
              <a:rPr lang="en-US" dirty="0"/>
              <a:t>Examples : highways, large buildings, etc.  </a:t>
            </a:r>
          </a:p>
          <a:p>
            <a:r>
              <a:rPr lang="en-US" dirty="0"/>
              <a:t>As with any computer-based application “Garbage in equals </a:t>
            </a:r>
          </a:p>
          <a:p>
            <a:r>
              <a:rPr lang="en-US" dirty="0"/>
              <a:t>Garbage out”. However, in the case of inaccurate construction surveys “Garbage in equals lawsuits and contractors claims for extras.” </a:t>
            </a:r>
          </a:p>
          <a:p>
            <a:endParaRPr lang="en-US" dirty="0"/>
          </a:p>
        </p:txBody>
      </p:sp>
    </p:spTree>
    <p:extLst>
      <p:ext uri="{BB962C8B-B14F-4D97-AF65-F5344CB8AC3E}">
        <p14:creationId xmlns:p14="http://schemas.microsoft.com/office/powerpoint/2010/main" val="29495300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1143000"/>
          </a:xfrm>
        </p:spPr>
        <p:txBody>
          <a:bodyPr>
            <a:normAutofit fontScale="90000"/>
          </a:bodyPr>
          <a:lstStyle/>
          <a:p>
            <a:r>
              <a:rPr lang="en-US" dirty="0"/>
              <a:t>measuring principle of electro optical system</a:t>
            </a:r>
            <a:br>
              <a:rPr lang="en-US" dirty="0"/>
            </a:br>
            <a:endParaRPr lang="en-US" dirty="0"/>
          </a:p>
        </p:txBody>
      </p:sp>
      <p:sp>
        <p:nvSpPr>
          <p:cNvPr id="3" name="Content Placeholder 2"/>
          <p:cNvSpPr>
            <a:spLocks noGrp="1"/>
          </p:cNvSpPr>
          <p:nvPr>
            <p:ph idx="1"/>
          </p:nvPr>
        </p:nvSpPr>
        <p:spPr/>
        <p:txBody>
          <a:bodyPr>
            <a:normAutofit fontScale="92500" lnSpcReduction="10000"/>
          </a:bodyPr>
          <a:lstStyle/>
          <a:p>
            <a:pPr algn="just"/>
            <a:r>
              <a:rPr lang="en-GB" dirty="0"/>
              <a:t>The general principle involves sending a modulated Electro-magnetic (EM) beam from one transmitter at the master station to a reflector at the remote station and receiving it back at the master station. The instrument measures slope distance between transmitter and receiver by modulating the continuous carrier wave at different frequencies, and then measuring the phase difference at the master station between the outgoing and the incoming signals. </a:t>
            </a:r>
            <a:endParaRPr lang="en-US" dirty="0"/>
          </a:p>
        </p:txBody>
      </p:sp>
    </p:spTree>
    <p:extLst>
      <p:ext uri="{BB962C8B-B14F-4D97-AF65-F5344CB8AC3E}">
        <p14:creationId xmlns:p14="http://schemas.microsoft.com/office/powerpoint/2010/main" val="13170852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r>
              <a:rPr lang="en-US" dirty="0"/>
              <a:t>This establishes the following relationship for a double distance (2D):</a:t>
            </a:r>
          </a:p>
          <a:p>
            <a:endParaRPr lang="en-US" dirty="0"/>
          </a:p>
          <a:p>
            <a:endParaRPr lang="en-US" dirty="0"/>
          </a:p>
          <a:p>
            <a:endParaRPr lang="en-US" dirty="0"/>
          </a:p>
          <a:p>
            <a:r>
              <a:rPr lang="en-GB" dirty="0"/>
              <a:t>Where </a:t>
            </a:r>
            <a:r>
              <a:rPr lang="en-GB" i="1" dirty="0"/>
              <a:t>m </a:t>
            </a:r>
            <a:r>
              <a:rPr lang="en-GB" dirty="0"/>
              <a:t>is unknown integer number of complete wavelengths contained within double distance, Φ; is the measured phase difference and λ is modulation wavelength, and </a:t>
            </a:r>
            <a:r>
              <a:rPr lang="en-GB" i="1" dirty="0"/>
              <a:t>k</a:t>
            </a:r>
            <a:r>
              <a:rPr lang="en-GB" dirty="0"/>
              <a:t> is constant. Multiple modulation frequencies are used to </a:t>
            </a:r>
            <a:r>
              <a:rPr lang="en-GB" dirty="0" err="1"/>
              <a:t>evaluate</a:t>
            </a:r>
            <a:r>
              <a:rPr lang="en-GB" i="1" dirty="0" err="1"/>
              <a:t>m</a:t>
            </a:r>
            <a:r>
              <a:rPr lang="en-GB" i="1" dirty="0"/>
              <a:t> </a:t>
            </a:r>
            <a:r>
              <a:rPr lang="en-GB" dirty="0"/>
              <a:t>, the ambiguity . </a:t>
            </a:r>
            <a:endParaRPr lang="en-US" dirty="0"/>
          </a:p>
          <a:p>
            <a:endParaRPr lang="en-US" dirty="0"/>
          </a:p>
        </p:txBody>
      </p:sp>
      <p:pic>
        <p:nvPicPr>
          <p:cNvPr id="5" name="Picture 4" descr="http://nptel.ac.in/courses/105104100/lectureA_1/images/eq1.gif"/>
          <p:cNvPicPr/>
          <p:nvPr/>
        </p:nvPicPr>
        <p:blipFill>
          <a:blip r:embed="rId2" cstate="print"/>
          <a:srcRect/>
          <a:stretch>
            <a:fillRect/>
          </a:stretch>
        </p:blipFill>
        <p:spPr bwMode="auto">
          <a:xfrm>
            <a:off x="1981200" y="2514600"/>
            <a:ext cx="2590800" cy="1174433"/>
          </a:xfrm>
          <a:prstGeom prst="rect">
            <a:avLst/>
          </a:prstGeom>
          <a:noFill/>
          <a:ln w="9525">
            <a:noFill/>
            <a:miter lim="800000"/>
            <a:headEnd/>
            <a:tailEnd/>
          </a:ln>
        </p:spPr>
      </p:pic>
    </p:spTree>
    <p:extLst>
      <p:ext uri="{BB962C8B-B14F-4D97-AF65-F5344CB8AC3E}">
        <p14:creationId xmlns:p14="http://schemas.microsoft.com/office/powerpoint/2010/main" val="29450490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the different types of EDM</a:t>
            </a:r>
            <a:r>
              <a:rPr lang="en-US" dirty="0"/>
              <a:t/>
            </a:r>
            <a:br>
              <a:rPr lang="en-US" dirty="0"/>
            </a:br>
            <a:endParaRPr lang="en-US" dirty="0"/>
          </a:p>
        </p:txBody>
      </p:sp>
      <p:sp>
        <p:nvSpPr>
          <p:cNvPr id="3" name="Content Placeholder 2"/>
          <p:cNvSpPr>
            <a:spLocks noGrp="1"/>
          </p:cNvSpPr>
          <p:nvPr>
            <p:ph idx="1"/>
          </p:nvPr>
        </p:nvSpPr>
        <p:spPr/>
        <p:txBody>
          <a:bodyPr/>
          <a:lstStyle/>
          <a:p>
            <a:pPr marL="0" indent="0">
              <a:buNone/>
            </a:pPr>
            <a:r>
              <a:rPr lang="en-GB" b="1" dirty="0"/>
              <a:t>(i) wavelength used</a:t>
            </a:r>
            <a:br>
              <a:rPr lang="en-GB" b="1" dirty="0"/>
            </a:br>
            <a:r>
              <a:rPr lang="en-GB" b="1" dirty="0"/>
              <a:t>(ii) working range</a:t>
            </a:r>
            <a:br>
              <a:rPr lang="en-GB" b="1" dirty="0"/>
            </a:br>
            <a:r>
              <a:rPr lang="en-GB" b="1" dirty="0"/>
              <a:t>(iii) achievable accuracy</a:t>
            </a:r>
            <a:endParaRPr lang="en-US" dirty="0"/>
          </a:p>
          <a:p>
            <a:endParaRPr lang="en-US" dirty="0"/>
          </a:p>
        </p:txBody>
      </p:sp>
    </p:spTree>
    <p:extLst>
      <p:ext uri="{BB962C8B-B14F-4D97-AF65-F5344CB8AC3E}">
        <p14:creationId xmlns:p14="http://schemas.microsoft.com/office/powerpoint/2010/main" val="34777796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143000"/>
          </a:xfrm>
        </p:spPr>
        <p:txBody>
          <a:bodyPr>
            <a:normAutofit fontScale="90000"/>
          </a:bodyPr>
          <a:lstStyle/>
          <a:p>
            <a:r>
              <a:rPr lang="en-GB" b="1" dirty="0"/>
              <a:t>Classification on the basis of wavelength </a:t>
            </a:r>
            <a:r>
              <a:rPr lang="en-US" dirty="0"/>
              <a:t/>
            </a:r>
            <a:br>
              <a:rPr lang="en-US" dirty="0"/>
            </a:br>
            <a:endParaRPr lang="en-US" dirty="0"/>
          </a:p>
        </p:txBody>
      </p:sp>
      <p:sp>
        <p:nvSpPr>
          <p:cNvPr id="3" name="Content Placeholder 2"/>
          <p:cNvSpPr>
            <a:spLocks noGrp="1"/>
          </p:cNvSpPr>
          <p:nvPr>
            <p:ph idx="1"/>
          </p:nvPr>
        </p:nvSpPr>
        <p:spPr/>
        <p:txBody>
          <a:bodyPr>
            <a:normAutofit/>
          </a:bodyPr>
          <a:lstStyle/>
          <a:p>
            <a:pPr lvl="0"/>
            <a:r>
              <a:rPr lang="en-GB" b="1" dirty="0"/>
              <a:t>Present generation EDMIs use the following types of wavelengths (</a:t>
            </a:r>
            <a:r>
              <a:rPr lang="en-GB" b="1" dirty="0" err="1"/>
              <a:t>Schoffield</a:t>
            </a:r>
            <a:r>
              <a:rPr lang="en-GB" b="1" dirty="0"/>
              <a:t>, 2001): </a:t>
            </a:r>
            <a:endParaRPr lang="en-US" dirty="0"/>
          </a:p>
          <a:p>
            <a:pPr lvl="0"/>
            <a:r>
              <a:rPr lang="en-GB" b="1" dirty="0"/>
              <a:t>(a) infrared</a:t>
            </a:r>
            <a:br>
              <a:rPr lang="en-GB" b="1" dirty="0"/>
            </a:br>
            <a:r>
              <a:rPr lang="en-GB" b="1" dirty="0"/>
              <a:t>(b) laser</a:t>
            </a:r>
            <a:br>
              <a:rPr lang="en-GB" b="1" dirty="0"/>
            </a:br>
            <a:r>
              <a:rPr lang="en-GB" b="1" dirty="0"/>
              <a:t>(c) microwaves </a:t>
            </a:r>
            <a:endParaRPr lang="en-US" dirty="0"/>
          </a:p>
          <a:p>
            <a:pPr lvl="0"/>
            <a:r>
              <a:rPr lang="en-GB" b="1" dirty="0"/>
              <a:t>The first two types of systems are also known as electro-optical whereas the third category is also called the electronic system. </a:t>
            </a:r>
            <a:endParaRPr lang="en-US" dirty="0"/>
          </a:p>
          <a:p>
            <a:endParaRPr lang="en-US" dirty="0"/>
          </a:p>
        </p:txBody>
      </p:sp>
    </p:spTree>
    <p:extLst>
      <p:ext uri="{BB962C8B-B14F-4D97-AF65-F5344CB8AC3E}">
        <p14:creationId xmlns:p14="http://schemas.microsoft.com/office/powerpoint/2010/main" val="31070124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a:t>Electro Optical system</a:t>
            </a:r>
            <a:r>
              <a:rPr lang="en-US" dirty="0"/>
              <a:t/>
            </a:r>
            <a:br>
              <a:rPr lang="en-US" dirty="0"/>
            </a:br>
            <a:endParaRPr lang="en-US" dirty="0"/>
          </a:p>
        </p:txBody>
      </p:sp>
      <p:sp>
        <p:nvSpPr>
          <p:cNvPr id="3" name="Content Placeholder 2"/>
          <p:cNvSpPr>
            <a:spLocks noGrp="1"/>
          </p:cNvSpPr>
          <p:nvPr>
            <p:ph idx="1"/>
          </p:nvPr>
        </p:nvSpPr>
        <p:spPr/>
        <p:txBody>
          <a:bodyPr>
            <a:normAutofit/>
          </a:bodyPr>
          <a:lstStyle/>
          <a:p>
            <a:pPr lvl="0" algn="just"/>
            <a:r>
              <a:rPr lang="en-GB" b="1" dirty="0"/>
              <a:t>Infrared: Systems employing these frequencies allow use of optical corner reflectors (special type of reflectors to return the signal, explained later) but need optically clear path between two stations. These systems use transmitter at one end of line and a reflecting prism or target at the other end.</a:t>
            </a:r>
            <a:endParaRPr lang="en-US" dirty="0"/>
          </a:p>
          <a:p>
            <a:endParaRPr lang="en-US" dirty="0"/>
          </a:p>
        </p:txBody>
      </p:sp>
    </p:spTree>
    <p:extLst>
      <p:ext uri="{BB962C8B-B14F-4D97-AF65-F5344CB8AC3E}">
        <p14:creationId xmlns:p14="http://schemas.microsoft.com/office/powerpoint/2010/main" val="434453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sp>
        <p:nvSpPr>
          <p:cNvPr id="4" name="Rectangle 3"/>
          <p:cNvSpPr/>
          <p:nvPr/>
        </p:nvSpPr>
        <p:spPr>
          <a:xfrm>
            <a:off x="381000" y="2413338"/>
            <a:ext cx="8305800" cy="2677656"/>
          </a:xfrm>
          <a:prstGeom prst="rect">
            <a:avLst/>
          </a:prstGeom>
        </p:spPr>
        <p:txBody>
          <a:bodyPr wrap="square">
            <a:spAutoFit/>
          </a:bodyPr>
          <a:lstStyle/>
          <a:p>
            <a:pPr lvl="0" algn="just"/>
            <a:r>
              <a:rPr lang="en-GB" sz="2800" b="1" dirty="0"/>
              <a:t>Laser</a:t>
            </a:r>
            <a:r>
              <a:rPr lang="en-GB" sz="2800" b="1" i="1" dirty="0"/>
              <a:t>: </a:t>
            </a:r>
            <a:r>
              <a:rPr lang="en-GB" sz="2800" b="1" dirty="0"/>
              <a:t>These systems also use transmitter at one end of line and may or may not use a reflecting prism or target at the other end. However, the </a:t>
            </a:r>
            <a:r>
              <a:rPr lang="en-GB" sz="2800" b="1" dirty="0" err="1"/>
              <a:t>reflectorless</a:t>
            </a:r>
            <a:r>
              <a:rPr lang="en-GB" sz="2800" b="1" dirty="0"/>
              <a:t> laser instruments are used for short distances (100 m to 350 m). These use light reflected off the feature to be measured (say a wall). </a:t>
            </a:r>
            <a:r>
              <a:rPr lang="en-GB" sz="2800" b="1" i="1" dirty="0"/>
              <a:t> </a:t>
            </a:r>
            <a:endParaRPr lang="en-US" sz="2800" dirty="0"/>
          </a:p>
        </p:txBody>
      </p:sp>
    </p:spTree>
    <p:extLst>
      <p:ext uri="{BB962C8B-B14F-4D97-AF65-F5344CB8AC3E}">
        <p14:creationId xmlns:p14="http://schemas.microsoft.com/office/powerpoint/2010/main" val="3216718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1143000"/>
          </a:xfrm>
        </p:spPr>
        <p:txBody>
          <a:bodyPr>
            <a:normAutofit fontScale="90000"/>
          </a:bodyPr>
          <a:lstStyle/>
          <a:p>
            <a:r>
              <a:rPr lang="en-US" b="1" dirty="0"/>
              <a:t>The working principle of Electro-optical system or EDM</a:t>
            </a:r>
            <a:r>
              <a:rPr lang="en-US" dirty="0"/>
              <a:t/>
            </a:r>
            <a:br>
              <a:rPr lang="en-US" dirty="0"/>
            </a:br>
            <a:endParaRPr lang="en-US" dirty="0"/>
          </a:p>
        </p:txBody>
      </p:sp>
      <p:sp>
        <p:nvSpPr>
          <p:cNvPr id="3" name="Content Placeholder 2"/>
          <p:cNvSpPr>
            <a:spLocks noGrp="1"/>
          </p:cNvSpPr>
          <p:nvPr>
            <p:ph idx="1"/>
          </p:nvPr>
        </p:nvSpPr>
        <p:spPr/>
        <p:txBody>
          <a:bodyPr>
            <a:normAutofit/>
          </a:bodyPr>
          <a:lstStyle/>
          <a:p>
            <a:pPr lvl="0"/>
            <a:r>
              <a:rPr lang="en-US" dirty="0"/>
              <a:t>An EDM uses electromagnetic (EM) energy to determine the length of a line. The energy originates at an instrument at one end of a line and is transmitted to a "reflector" at the other end from where it is returned to the originating instrument.</a:t>
            </a:r>
          </a:p>
          <a:p>
            <a:endParaRPr lang="en-US" dirty="0"/>
          </a:p>
        </p:txBody>
      </p:sp>
    </p:spTree>
    <p:extLst>
      <p:ext uri="{BB962C8B-B14F-4D97-AF65-F5344CB8AC3E}">
        <p14:creationId xmlns:p14="http://schemas.microsoft.com/office/powerpoint/2010/main" val="36507403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a:t>The working principle of Electro-optical system or EDM</a:t>
            </a:r>
            <a:endParaRPr lang="en-US"/>
          </a:p>
        </p:txBody>
      </p:sp>
      <p:sp>
        <p:nvSpPr>
          <p:cNvPr id="3" name="Content Placeholder 2"/>
          <p:cNvSpPr>
            <a:spLocks noGrp="1"/>
          </p:cNvSpPr>
          <p:nvPr>
            <p:ph idx="1"/>
          </p:nvPr>
        </p:nvSpPr>
        <p:spPr/>
        <p:txBody>
          <a:bodyPr/>
          <a:lstStyle/>
          <a:p>
            <a:pPr lvl="0"/>
            <a:r>
              <a:rPr lang="en-US" dirty="0"/>
              <a:t>The nature of the "reflector" is </a:t>
            </a:r>
            <a:r>
              <a:rPr lang="en-US" dirty="0" err="1"/>
              <a:t>dependant</a:t>
            </a:r>
            <a:r>
              <a:rPr lang="en-US" dirty="0"/>
              <a:t> on the type of EM. If electro-optical (infrared or laser) EM is used then the "reflector" is typically a passive medium which bounces the signal back. If the EM is microwave, then the reflector is a second instrument which captures the incoming energy and re-transits it back to the originating instrument.</a:t>
            </a:r>
          </a:p>
          <a:p>
            <a:endParaRPr lang="en-US" dirty="0"/>
          </a:p>
        </p:txBody>
      </p:sp>
    </p:spTree>
    <p:extLst>
      <p:ext uri="{BB962C8B-B14F-4D97-AF65-F5344CB8AC3E}">
        <p14:creationId xmlns:p14="http://schemas.microsoft.com/office/powerpoint/2010/main" val="4230045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971800"/>
            <a:ext cx="8229600" cy="3154363"/>
          </a:xfrm>
        </p:spPr>
        <p:txBody>
          <a:bodyPr/>
          <a:lstStyle/>
          <a:p>
            <a:pPr marL="0" indent="0">
              <a:buNone/>
            </a:pPr>
            <a:endParaRPr lang="en-US" dirty="0" smtClean="0"/>
          </a:p>
          <a:p>
            <a:pPr marL="0" indent="0">
              <a:buNone/>
            </a:pPr>
            <a:endParaRPr lang="en-US" dirty="0"/>
          </a:p>
          <a:p>
            <a:pPr marL="0" indent="0">
              <a:buNone/>
            </a:pPr>
            <a:endParaRPr lang="en-US" dirty="0" smtClean="0"/>
          </a:p>
          <a:p>
            <a:pPr marL="0" indent="0" algn="r">
              <a:buNone/>
            </a:pPr>
            <a:r>
              <a:rPr lang="en-US" dirty="0" smtClean="0"/>
              <a:t>Thank You</a:t>
            </a:r>
            <a:endParaRPr lang="en-IN"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20</a:t>
            </a:fld>
            <a:endParaRPr lang="en-US"/>
          </a:p>
        </p:txBody>
      </p:sp>
    </p:spTree>
    <p:extLst>
      <p:ext uri="{BB962C8B-B14F-4D97-AF65-F5344CB8AC3E}">
        <p14:creationId xmlns:p14="http://schemas.microsoft.com/office/powerpoint/2010/main" val="95531417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TotalTime>
  <Words>770</Words>
  <Application>Microsoft Office PowerPoint</Application>
  <PresentationFormat>On-screen Show (4:3)</PresentationFormat>
  <Paragraphs>94</Paragraphs>
  <Slides>20</Slides>
  <Notes>0</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Office Theme</vt:lpstr>
      <vt:lpstr>UNIT V  MODERN SURVEYING</vt:lpstr>
      <vt:lpstr>Total station surveying </vt:lpstr>
      <vt:lpstr>Total Station:</vt:lpstr>
      <vt:lpstr>PowerPoint Presentation</vt:lpstr>
      <vt:lpstr>Field techniques with total station </vt:lpstr>
      <vt:lpstr>Types of Total Station Surveying  </vt:lpstr>
      <vt:lpstr>BASIC PRINCIPLE </vt:lpstr>
      <vt:lpstr>PowerPoint Presentation</vt:lpstr>
      <vt:lpstr>PowerPoint Presentation</vt:lpstr>
      <vt:lpstr>the advantages of Total Station </vt:lpstr>
      <vt:lpstr>the disadvantages of Total Station </vt:lpstr>
      <vt:lpstr>measuring principle of electro optical system </vt:lpstr>
      <vt:lpstr>PowerPoint Presentation</vt:lpstr>
      <vt:lpstr>the different types of EDM </vt:lpstr>
      <vt:lpstr>Classification on the basis of wavelength  </vt:lpstr>
      <vt:lpstr>Electro Optical system </vt:lpstr>
      <vt:lpstr>PowerPoint Presentation</vt:lpstr>
      <vt:lpstr>The working principle of Electro-optical system or EDM </vt:lpstr>
      <vt:lpstr>The working principle of Electro-optical system or EDM</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civil-33</dc:creator>
  <cp:lastModifiedBy>civi-34</cp:lastModifiedBy>
  <cp:revision>16</cp:revision>
  <dcterms:created xsi:type="dcterms:W3CDTF">2006-08-16T00:00:00Z</dcterms:created>
  <dcterms:modified xsi:type="dcterms:W3CDTF">2019-12-14T08:53:41Z</dcterms:modified>
</cp:coreProperties>
</file>